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5"/>
  </p:notesMasterIdLst>
  <p:sldIdLst>
    <p:sldId id="256" r:id="rId2"/>
    <p:sldId id="267" r:id="rId3"/>
    <p:sldId id="269" r:id="rId4"/>
    <p:sldId id="271" r:id="rId5"/>
    <p:sldId id="257" r:id="rId6"/>
    <p:sldId id="306" r:id="rId7"/>
    <p:sldId id="270" r:id="rId8"/>
    <p:sldId id="276" r:id="rId9"/>
    <p:sldId id="274" r:id="rId10"/>
    <p:sldId id="275" r:id="rId11"/>
    <p:sldId id="285" r:id="rId12"/>
    <p:sldId id="286" r:id="rId13"/>
    <p:sldId id="258" r:id="rId14"/>
    <p:sldId id="323" r:id="rId15"/>
    <p:sldId id="280" r:id="rId16"/>
    <p:sldId id="291" r:id="rId17"/>
    <p:sldId id="325" r:id="rId18"/>
    <p:sldId id="282" r:id="rId19"/>
    <p:sldId id="290" r:id="rId20"/>
    <p:sldId id="292" r:id="rId21"/>
    <p:sldId id="294" r:id="rId22"/>
    <p:sldId id="293" r:id="rId23"/>
    <p:sldId id="287" r:id="rId24"/>
    <p:sldId id="281" r:id="rId25"/>
    <p:sldId id="266" r:id="rId26"/>
    <p:sldId id="320" r:id="rId27"/>
    <p:sldId id="322" r:id="rId28"/>
    <p:sldId id="326" r:id="rId29"/>
    <p:sldId id="259" r:id="rId30"/>
    <p:sldId id="317" r:id="rId31"/>
    <p:sldId id="300" r:id="rId32"/>
    <p:sldId id="319" r:id="rId33"/>
    <p:sldId id="261" r:id="rId34"/>
    <p:sldId id="321" r:id="rId35"/>
    <p:sldId id="296" r:id="rId36"/>
    <p:sldId id="288" r:id="rId37"/>
    <p:sldId id="316" r:id="rId38"/>
    <p:sldId id="298" r:id="rId39"/>
    <p:sldId id="304" r:id="rId40"/>
    <p:sldId id="305" r:id="rId41"/>
    <p:sldId id="307" r:id="rId42"/>
    <p:sldId id="303" r:id="rId43"/>
    <p:sldId id="302" r:id="rId44"/>
    <p:sldId id="308" r:id="rId45"/>
    <p:sldId id="313" r:id="rId46"/>
    <p:sldId id="324" r:id="rId47"/>
    <p:sldId id="310" r:id="rId48"/>
    <p:sldId id="311" r:id="rId49"/>
    <p:sldId id="312" r:id="rId50"/>
    <p:sldId id="314" r:id="rId51"/>
    <p:sldId id="315" r:id="rId52"/>
    <p:sldId id="260" r:id="rId53"/>
    <p:sldId id="297" r:id="rId5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476"/>
    <p:restoredTop sz="94702"/>
  </p:normalViewPr>
  <p:slideViewPr>
    <p:cSldViewPr snapToGrid="0">
      <p:cViewPr varScale="1">
        <p:scale>
          <a:sx n="139" d="100"/>
          <a:sy n="139" d="100"/>
        </p:scale>
        <p:origin x="76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ACD770-FAFD-E746-8FA6-A692EAA6B7A0}" type="datetimeFigureOut">
              <a:rPr lang="en-US" smtClean="0"/>
              <a:t>2/12/23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7E96EE-E647-194D-92A1-17B3CCE74C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5255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7E96EE-E647-194D-92A1-17B3CCE74CB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3441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7E96EE-E647-194D-92A1-17B3CCE74CB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4867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B2FCC3-05D3-535E-5BCE-96B262051E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CE5EEB-E95C-798B-D104-8E6E7C4788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1266BA-0937-7FF1-F591-3EA03B1BAF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7FA670-701C-9047-9F94-939854F88F84}" type="datetimeFigureOut">
              <a:rPr lang="en-US" smtClean="0"/>
              <a:t>2/12/23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D7E8B2-6604-0698-58B7-E5557D2577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6C5385-D75F-1841-887E-72864C4DAB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2CBDA-DDA2-9A45-8561-21CB8179DC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9392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5E733A-9455-3EA1-22C4-1CDDD86494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9FA9A69-61E7-DAF4-D692-FF8F534F43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41C0F8-60E6-F439-DABC-8C37D5EAD5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7FA670-701C-9047-9F94-939854F88F84}" type="datetimeFigureOut">
              <a:rPr lang="en-US" smtClean="0"/>
              <a:t>2/12/23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F0FEC1-F973-962F-9D0F-288CB0C3C8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BF765A-D97F-F021-6281-C8321F312D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2CBDA-DDA2-9A45-8561-21CB8179DC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0342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C03BE3C-6424-8928-8D40-C765D838A5E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BEF637-3DC0-4CA4-D7FE-5BEC47B06B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EF0E6E-82C1-4F9D-96B7-73C01452B6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7FA670-701C-9047-9F94-939854F88F84}" type="datetimeFigureOut">
              <a:rPr lang="en-US" smtClean="0"/>
              <a:t>2/12/23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F96C3B-EF36-BDFD-AF02-95A2EEE39A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2734B8-C40B-6C66-5998-B70176005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2CBDA-DDA2-9A45-8561-21CB8179DC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2138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CE12FB-289D-9124-3C18-F61ACE959F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EE6D51-D0C3-0AB9-FE85-30390868E7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C7EB46-6DB3-2E98-1CE0-322FABE600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7FA670-701C-9047-9F94-939854F88F84}" type="datetimeFigureOut">
              <a:rPr lang="en-US" smtClean="0"/>
              <a:t>2/12/23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2634DB-18E4-3242-193C-18AFD767C5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900E69-9B8B-B960-B6DD-68BC03F45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2CBDA-DDA2-9A45-8561-21CB8179DC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3387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8CB9AA-E062-2F2F-4C86-E35AC4C572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2A2849-32E9-1210-9881-81ED1DA6F1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681F99-4231-DD84-844F-AE85CE21D7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7FA670-701C-9047-9F94-939854F88F84}" type="datetimeFigureOut">
              <a:rPr lang="en-US" smtClean="0"/>
              <a:t>2/12/23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4DAE9C-A7B5-11FA-3BCA-BA1973A37A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1A0296-BDEA-1CAD-3206-A65F428F48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2CBDA-DDA2-9A45-8561-21CB8179DC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311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9A290E-3F6F-C3EF-8C7D-CC34DE5EA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1DFE23-14DC-CDFF-C3AC-C5CCAEC527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8E062B-0F19-EBD5-8201-5855480A81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A9B448-9997-04E2-5658-E68ADC4215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7FA670-701C-9047-9F94-939854F88F84}" type="datetimeFigureOut">
              <a:rPr lang="en-US" smtClean="0"/>
              <a:t>2/12/23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1B6AD9-788E-9BAE-4DAC-7F3D1B6014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7E5BF7-330B-E640-6CD2-413C298A0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2CBDA-DDA2-9A45-8561-21CB8179DC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3152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FBE063-A92F-36BA-7B8B-57B50B37A8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5959D2-02B7-A897-49DB-AC809C34A5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A0625A-1E5C-D808-6889-6D211092A8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94619D3-416E-E7C1-8F1C-2C5378F4EE1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6E7E964-CD6E-5FFD-8D04-8BA55BE9B41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221F5DB-B296-D952-F904-C702BB213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7FA670-701C-9047-9F94-939854F88F84}" type="datetimeFigureOut">
              <a:rPr lang="en-US" smtClean="0"/>
              <a:t>2/12/23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25270A9-05C9-BD71-3501-DAC237B0D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09C5113-7769-5BA3-C812-3AD46FAF7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2CBDA-DDA2-9A45-8561-21CB8179DC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6736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1BB5C9-36CB-BFE4-991C-254CF432D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28332C-3954-0799-D542-6AB48FBB31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7FA670-701C-9047-9F94-939854F88F84}" type="datetimeFigureOut">
              <a:rPr lang="en-US" smtClean="0"/>
              <a:t>2/12/23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666859-EADE-F068-DC30-F9AF5A8325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767CF7-D9D6-3D8F-CF66-9A3C04D1C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2CBDA-DDA2-9A45-8561-21CB8179DC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7116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87A721A-15A8-6B2C-7963-039025D796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7FA670-701C-9047-9F94-939854F88F84}" type="datetimeFigureOut">
              <a:rPr lang="en-US" smtClean="0"/>
              <a:t>2/12/23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E5443D6-9ED8-E909-AE40-BF326C58A9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B83985-7CE6-B525-BC0C-A4C6154CC5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2CBDA-DDA2-9A45-8561-21CB8179DC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5198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628FB8-4599-D690-3DA8-C1ABF98436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5D968D-5470-F924-DAED-626FFDE4C0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0981CA-5274-1212-AFD2-FB058E7EA3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B4BA6E-42AB-2635-AE4A-0F3B32926C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7FA670-701C-9047-9F94-939854F88F84}" type="datetimeFigureOut">
              <a:rPr lang="en-US" smtClean="0"/>
              <a:t>2/12/23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E74E94-BFBF-485F-A4FB-2818279A29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518D3F-D2EC-1D52-628B-5A7BB36557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2CBDA-DDA2-9A45-8561-21CB8179DC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9625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2C5D04-54A7-BE57-1277-538F19AA2F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B6A4474-46BF-3438-3348-76271ABED63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0D7FBF-2B79-3E18-9C86-8EB398A7DB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AAC5EB-2FBD-A219-3B50-6DFA64BCB3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7FA670-701C-9047-9F94-939854F88F84}" type="datetimeFigureOut">
              <a:rPr lang="en-US" smtClean="0"/>
              <a:t>2/12/23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15B3B8-6809-A721-54F7-4FAD4B4BB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56A9E8-1D2C-5719-D738-B510A4C69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2CBDA-DDA2-9A45-8561-21CB8179DC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4287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5E23F93-98DD-FBF1-9F99-059A0A201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35264D-5822-0BB6-0AF3-9F76263F44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13E230-49D0-025E-F54B-7DA59D3912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7FA670-701C-9047-9F94-939854F88F84}" type="datetimeFigureOut">
              <a:rPr lang="en-US" smtClean="0"/>
              <a:t>2/12/23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5270EA-8B1B-574B-619E-0872DE9894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7121C2-66E5-46A5-B780-ADF3E4278F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42CBDA-DDA2-9A45-8561-21CB8179DC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6170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37C24-3BB2-F6F2-843D-B1D4388ADF6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Concepts for Coding Efficiently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BA0547-FED9-DD82-5B97-615F5D737B4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Liam Berrisford</a:t>
            </a:r>
          </a:p>
        </p:txBody>
      </p:sp>
    </p:spTree>
    <p:extLst>
      <p:ext uri="{BB962C8B-B14F-4D97-AF65-F5344CB8AC3E}">
        <p14:creationId xmlns:p14="http://schemas.microsoft.com/office/powerpoint/2010/main" val="38795162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6EECD-D74D-6609-B2CF-44700F30DB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6"/>
            <a:ext cx="12192000" cy="678078"/>
          </a:xfrm>
        </p:spPr>
        <p:txBody>
          <a:bodyPr>
            <a:normAutofit fontScale="90000"/>
          </a:bodyPr>
          <a:lstStyle/>
          <a:p>
            <a:r>
              <a:rPr lang="en-US" dirty="0"/>
              <a:t>Three main ones to remember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8BBEADD-5E1C-0D72-406C-1A64B5CDCDBD}"/>
              </a:ext>
            </a:extLst>
          </p:cNvPr>
          <p:cNvGrpSpPr/>
          <p:nvPr/>
        </p:nvGrpSpPr>
        <p:grpSpPr>
          <a:xfrm>
            <a:off x="0" y="1098200"/>
            <a:ext cx="12091953" cy="3935473"/>
            <a:chOff x="0" y="1451546"/>
            <a:chExt cx="12091953" cy="3935473"/>
          </a:xfrm>
        </p:grpSpPr>
        <p:sp>
          <p:nvSpPr>
            <p:cNvPr id="4" name="Title 1">
              <a:extLst>
                <a:ext uri="{FF2B5EF4-FFF2-40B4-BE49-F238E27FC236}">
                  <a16:creationId xmlns:a16="http://schemas.microsoft.com/office/drawing/2014/main" id="{4D486972-769C-A9DE-B910-3F417EE4DDD6}"/>
                </a:ext>
              </a:extLst>
            </p:cNvPr>
            <p:cNvSpPr txBox="1">
              <a:spLocks/>
            </p:cNvSpPr>
            <p:nvPr/>
          </p:nvSpPr>
          <p:spPr>
            <a:xfrm>
              <a:off x="0" y="1470981"/>
              <a:ext cx="3145536" cy="811825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GB" dirty="0"/>
                <a:t>CPU Cache</a:t>
              </a:r>
            </a:p>
          </p:txBody>
        </p:sp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C86F68D4-6BBA-D375-6435-7A7569C3E184}"/>
                </a:ext>
              </a:extLst>
            </p:cNvPr>
            <p:cNvSpPr txBox="1">
              <a:spLocks/>
            </p:cNvSpPr>
            <p:nvPr/>
          </p:nvSpPr>
          <p:spPr>
            <a:xfrm>
              <a:off x="3767866" y="1470981"/>
              <a:ext cx="3905026" cy="811825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GB" dirty="0"/>
                <a:t>RAM</a:t>
              </a:r>
            </a:p>
          </p:txBody>
        </p: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253B829D-F079-3773-E0E2-5D678C00A4EF}"/>
                </a:ext>
              </a:extLst>
            </p:cNvPr>
            <p:cNvSpPr txBox="1">
              <a:spLocks/>
            </p:cNvSpPr>
            <p:nvPr/>
          </p:nvSpPr>
          <p:spPr>
            <a:xfrm>
              <a:off x="8020542" y="1451546"/>
              <a:ext cx="3905026" cy="811825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GB" dirty="0"/>
                <a:t>Disk</a:t>
              </a:r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CF4ED1B8-5ABC-3D3B-328D-51DD998032C5}"/>
                </a:ext>
              </a:extLst>
            </p:cNvPr>
            <p:cNvGrpSpPr/>
            <p:nvPr/>
          </p:nvGrpSpPr>
          <p:grpSpPr>
            <a:xfrm>
              <a:off x="0" y="2064613"/>
              <a:ext cx="12091953" cy="3322406"/>
              <a:chOff x="0" y="2544802"/>
              <a:chExt cx="12091953" cy="3322406"/>
            </a:xfrm>
          </p:grpSpPr>
          <p:pic>
            <p:nvPicPr>
              <p:cNvPr id="8" name="Picture 7" descr="A picture containing application&#10;&#10;Description automatically generated">
                <a:extLst>
                  <a:ext uri="{FF2B5EF4-FFF2-40B4-BE49-F238E27FC236}">
                    <a16:creationId xmlns:a16="http://schemas.microsoft.com/office/drawing/2014/main" id="{352BF6E8-A285-8400-4B34-9D37BDBBBDC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2186" t="12270" r="82050" b="68740"/>
              <a:stretch/>
            </p:blipFill>
            <p:spPr>
              <a:xfrm>
                <a:off x="0" y="2669381"/>
                <a:ext cx="2880360" cy="2600922"/>
              </a:xfrm>
              <a:prstGeom prst="rect">
                <a:avLst/>
              </a:prstGeom>
            </p:spPr>
          </p:pic>
          <p:pic>
            <p:nvPicPr>
              <p:cNvPr id="10" name="Picture 9" descr="A picture containing engineering drawing&#10;&#10;Description automatically generated">
                <a:extLst>
                  <a:ext uri="{FF2B5EF4-FFF2-40B4-BE49-F238E27FC236}">
                    <a16:creationId xmlns:a16="http://schemas.microsoft.com/office/drawing/2014/main" id="{E846E03C-37F4-4C88-B5FB-3BA1D592974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16361" t="23384" r="49758" b="40834"/>
              <a:stretch/>
            </p:blipFill>
            <p:spPr>
              <a:xfrm>
                <a:off x="4014215" y="2699071"/>
                <a:ext cx="3593593" cy="2844972"/>
              </a:xfrm>
              <a:prstGeom prst="rect">
                <a:avLst/>
              </a:prstGeom>
            </p:spPr>
          </p:pic>
          <p:pic>
            <p:nvPicPr>
              <p:cNvPr id="12" name="Picture 11" descr="A picture containing text, antenna&#10;&#10;Description automatically generated">
                <a:extLst>
                  <a:ext uri="{FF2B5EF4-FFF2-40B4-BE49-F238E27FC236}">
                    <a16:creationId xmlns:a16="http://schemas.microsoft.com/office/drawing/2014/main" id="{5283A930-D6D8-C5E0-8626-C7D35623D7E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9009" t="7377" r="19095" b="28122"/>
              <a:stretch/>
            </p:blipFill>
            <p:spPr>
              <a:xfrm>
                <a:off x="7854157" y="2544802"/>
                <a:ext cx="4237796" cy="2850080"/>
              </a:xfrm>
              <a:prstGeom prst="rect">
                <a:avLst/>
              </a:prstGeom>
            </p:spPr>
          </p:pic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02BE866-64F4-17D8-2EF3-D16476ECBFFC}"/>
                  </a:ext>
                </a:extLst>
              </p:cNvPr>
              <p:cNvSpPr txBox="1"/>
              <p:nvPr/>
            </p:nvSpPr>
            <p:spPr>
              <a:xfrm>
                <a:off x="246888" y="5220877"/>
                <a:ext cx="263347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Where computation is performed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CAF84E1-283C-AB3F-0B32-4DD18AE50480}"/>
                  </a:ext>
                </a:extLst>
              </p:cNvPr>
              <p:cNvSpPr txBox="1"/>
              <p:nvPr/>
            </p:nvSpPr>
            <p:spPr>
              <a:xfrm>
                <a:off x="4285488" y="5220535"/>
                <a:ext cx="263347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Where data is stored ready for computation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33A282A-4BA0-280D-3BA0-02F87F57F8FA}"/>
                  </a:ext>
                </a:extLst>
              </p:cNvPr>
              <p:cNvSpPr txBox="1"/>
              <p:nvPr/>
            </p:nvSpPr>
            <p:spPr>
              <a:xfrm>
                <a:off x="9259285" y="5270303"/>
                <a:ext cx="263347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Where all data is stored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724571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9919C-9E4D-5359-5C8A-0684303F1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Process for Data Science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DD6B44-8015-92FD-2167-6E9A676125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 data is stored in the storage </a:t>
            </a:r>
          </a:p>
          <a:p>
            <a:r>
              <a:rPr lang="en-US" dirty="0"/>
              <a:t>You load it in (with </a:t>
            </a:r>
            <a:r>
              <a:rPr lang="en-US" dirty="0" err="1"/>
              <a:t>pd.read_csv</a:t>
            </a:r>
            <a:r>
              <a:rPr lang="en-US" dirty="0"/>
              <a:t>()) to the RAM</a:t>
            </a:r>
          </a:p>
          <a:p>
            <a:r>
              <a:rPr lang="en-US" dirty="0"/>
              <a:t>You perform some processing on the data in Ram </a:t>
            </a:r>
          </a:p>
          <a:p>
            <a:pPr lvl="1"/>
            <a:r>
              <a:rPr lang="en-US" dirty="0"/>
              <a:t>E.g. .apply() for each row </a:t>
            </a:r>
          </a:p>
          <a:p>
            <a:r>
              <a:rPr lang="en-US" dirty="0"/>
              <a:t>Data gets loaded into the CPU cache, modified, and sent back to RAM and new data loaded into the cache </a:t>
            </a:r>
          </a:p>
          <a:p>
            <a:r>
              <a:rPr lang="en-US" dirty="0"/>
              <a:t>Eventually the data is moved from RAM to storage through </a:t>
            </a:r>
            <a:r>
              <a:rPr lang="en-US" dirty="0" err="1"/>
              <a:t>pd.to_csv</a:t>
            </a:r>
            <a:r>
              <a:rPr lang="en-US" dirty="0"/>
              <a:t>()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3470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F7A66D-9C78-28CA-9E64-B5DE89AFE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relation does this have to do with code?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CA935B-C1E2-F825-3184-A44EC6ECB5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programmer is involved with disk -&gt; RAM explicitly</a:t>
            </a:r>
          </a:p>
          <a:p>
            <a:r>
              <a:rPr lang="en-US" dirty="0"/>
              <a:t>The programmer is involved with RAM -&gt; cache, and cache -&gt; RAM implicitly</a:t>
            </a:r>
          </a:p>
          <a:p>
            <a:pPr lvl="1"/>
            <a:r>
              <a:rPr lang="en-US" dirty="0"/>
              <a:t>There are many implications of the code that you write that you don’t see directly.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We want to focus on these implicit aspects of what we are doing, understanding the code transfers internally</a:t>
            </a:r>
          </a:p>
        </p:txBody>
      </p:sp>
    </p:spTree>
    <p:extLst>
      <p:ext uri="{BB962C8B-B14F-4D97-AF65-F5344CB8AC3E}">
        <p14:creationId xmlns:p14="http://schemas.microsoft.com/office/powerpoint/2010/main" val="16467702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2733F4-7D41-A3D2-939D-4DAF268A85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05307"/>
          </a:xfrm>
        </p:spPr>
        <p:txBody>
          <a:bodyPr/>
          <a:lstStyle/>
          <a:p>
            <a:r>
              <a:rPr lang="en-US" dirty="0"/>
              <a:t>Analysis of Algorithms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CF600-114D-D3DA-C59F-A1F2859EFF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05306"/>
            <a:ext cx="12124944" cy="5952109"/>
          </a:xfrm>
        </p:spPr>
        <p:txBody>
          <a:bodyPr/>
          <a:lstStyle/>
          <a:p>
            <a:r>
              <a:rPr lang="en-US" dirty="0"/>
              <a:t>Interested in two resources </a:t>
            </a:r>
          </a:p>
          <a:p>
            <a:pPr lvl="1"/>
            <a:r>
              <a:rPr lang="en-US" dirty="0"/>
              <a:t>Running time </a:t>
            </a:r>
          </a:p>
          <a:p>
            <a:pPr lvl="1"/>
            <a:r>
              <a:rPr lang="en-US" dirty="0"/>
              <a:t>Memory space</a:t>
            </a:r>
          </a:p>
          <a:p>
            <a:pPr lvl="1"/>
            <a:endParaRPr lang="en-US" dirty="0"/>
          </a:p>
          <a:p>
            <a:r>
              <a:rPr lang="en-US" dirty="0"/>
              <a:t>We are going to focus on running time, not memory space, but the principles are the same!</a:t>
            </a:r>
          </a:p>
          <a:p>
            <a:pPr lvl="1"/>
            <a:endParaRPr lang="en-US" dirty="0"/>
          </a:p>
          <a:p>
            <a:r>
              <a:rPr lang="en-US" dirty="0"/>
              <a:t>However, how do we compare two algorithms that might be on different PCs?</a:t>
            </a:r>
          </a:p>
          <a:p>
            <a:pPr lvl="1"/>
            <a:r>
              <a:rPr lang="en-US" dirty="0"/>
              <a:t>Can we use clock time?</a:t>
            </a:r>
          </a:p>
          <a:p>
            <a:pPr lvl="2"/>
            <a:r>
              <a:rPr lang="en-US" dirty="0"/>
              <a:t>My algorithm takes 5 minutes, </a:t>
            </a:r>
          </a:p>
          <a:p>
            <a:pPr lvl="2"/>
            <a:r>
              <a:rPr lang="en-US" dirty="0"/>
              <a:t>Your one takes 2 minutes</a:t>
            </a:r>
          </a:p>
        </p:txBody>
      </p:sp>
    </p:spTree>
    <p:extLst>
      <p:ext uri="{BB962C8B-B14F-4D97-AF65-F5344CB8AC3E}">
        <p14:creationId xmlns:p14="http://schemas.microsoft.com/office/powerpoint/2010/main" val="27726570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30C5C-FB5F-E8BE-8BE5-1E5E150F60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9092"/>
            <a:ext cx="10515600" cy="355637"/>
          </a:xfrm>
        </p:spPr>
        <p:txBody>
          <a:bodyPr>
            <a:normAutofit fontScale="90000"/>
          </a:bodyPr>
          <a:lstStyle/>
          <a:p>
            <a:r>
              <a:rPr lang="en-US" dirty="0"/>
              <a:t>Issues with wall time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2D9369-5B94-2DC7-1C65-A14DF8DBEA78}"/>
              </a:ext>
            </a:extLst>
          </p:cNvPr>
          <p:cNvSpPr txBox="1"/>
          <p:nvPr/>
        </p:nvSpPr>
        <p:spPr>
          <a:xfrm>
            <a:off x="104887" y="654472"/>
            <a:ext cx="11982226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/>
              <a:t>What are the issues with wall time (e.g. count the seconds to run from starting)?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600" dirty="0"/>
              <a:t>Dependence on the speed of a particular computer 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600" dirty="0"/>
              <a:t>Dependence on the quality of the program implementing the algorithms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600" dirty="0"/>
              <a:t>Dependence on the quality of the compiler used to generate  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600" dirty="0"/>
              <a:t>The difficulty of clocking the time precisely </a:t>
            </a:r>
          </a:p>
          <a:p>
            <a:pPr marL="1485900" lvl="2" indent="-571500">
              <a:buFont typeface="Arial" panose="020B0604020202020204" pitchFamily="34" charset="0"/>
              <a:buChar char="•"/>
            </a:pPr>
            <a:r>
              <a:rPr lang="en-US" sz="3600" dirty="0"/>
              <a:t>Other things are running on the PC!</a:t>
            </a:r>
          </a:p>
        </p:txBody>
      </p:sp>
    </p:spTree>
    <p:extLst>
      <p:ext uri="{BB962C8B-B14F-4D97-AF65-F5344CB8AC3E}">
        <p14:creationId xmlns:p14="http://schemas.microsoft.com/office/powerpoint/2010/main" val="25170780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8D45FE-5983-4A21-5A9A-916F7D9D9C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95528"/>
          </a:xfrm>
        </p:spPr>
        <p:txBody>
          <a:bodyPr/>
          <a:lstStyle/>
          <a:p>
            <a:r>
              <a:rPr lang="en-US" dirty="0"/>
              <a:t>Counting Basic Operations in Algorithms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A4E0F0-25A7-A358-A986-3B4836A072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057529"/>
            <a:ext cx="12192000" cy="3170226"/>
          </a:xfrm>
        </p:spPr>
        <p:txBody>
          <a:bodyPr>
            <a:normAutofit/>
          </a:bodyPr>
          <a:lstStyle/>
          <a:p>
            <a:r>
              <a:rPr lang="en-US" dirty="0"/>
              <a:t>Therefore define the performance of an algorithm with a hypothetical machine (the random access machine!)</a:t>
            </a:r>
          </a:p>
          <a:p>
            <a:pPr lvl="1"/>
            <a:r>
              <a:rPr lang="en-US" dirty="0"/>
              <a:t>Each simple operation (+, *, -, /, =) takes 1 time step</a:t>
            </a:r>
          </a:p>
          <a:p>
            <a:pPr lvl="1"/>
            <a:r>
              <a:rPr lang="en-US" dirty="0"/>
              <a:t>For loops are counted as an expression of multiple simple operations</a:t>
            </a:r>
          </a:p>
          <a:p>
            <a:r>
              <a:rPr lang="en-US" dirty="0"/>
              <a:t>Why is it important?</a:t>
            </a:r>
          </a:p>
          <a:p>
            <a:pPr lvl="1"/>
            <a:r>
              <a:rPr lang="en-US" dirty="0"/>
              <a:t>Consistency</a:t>
            </a:r>
          </a:p>
          <a:p>
            <a:r>
              <a:rPr lang="en-US" dirty="0"/>
              <a:t>Always take into account the input size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2A9B80-78B4-8BD2-48C1-1B71BA0BB4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229" y="4729787"/>
            <a:ext cx="6407375" cy="107068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7F3ADDF-404E-10BD-63B3-6AB19459AC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9882" y="4553929"/>
            <a:ext cx="3733800" cy="142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9835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8AAC6BA-8CB1-F1F5-CFB7-DD519BD763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208" y="1878644"/>
            <a:ext cx="10469583" cy="165309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39EB737-91C2-80D0-4538-A4A03CFFC9B3}"/>
              </a:ext>
            </a:extLst>
          </p:cNvPr>
          <p:cNvSpPr txBox="1"/>
          <p:nvPr/>
        </p:nvSpPr>
        <p:spPr>
          <a:xfrm>
            <a:off x="64008" y="0"/>
            <a:ext cx="60319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Example Counting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28DAFC-BA9F-03F3-5302-BD1A1F8CF055}"/>
              </a:ext>
            </a:extLst>
          </p:cNvPr>
          <p:cNvSpPr txBox="1"/>
          <p:nvPr/>
        </p:nvSpPr>
        <p:spPr>
          <a:xfrm>
            <a:off x="9084683" y="5814933"/>
            <a:ext cx="267312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/>
              <a:t>(+, *, -, /, =)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6E3FD33-731E-C116-B8BC-9F4F9D20B4C8}"/>
              </a:ext>
            </a:extLst>
          </p:cNvPr>
          <p:cNvSpPr txBox="1"/>
          <p:nvPr/>
        </p:nvSpPr>
        <p:spPr>
          <a:xfrm>
            <a:off x="9084684" y="5445601"/>
            <a:ext cx="25335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REMEMBER</a:t>
            </a:r>
          </a:p>
        </p:txBody>
      </p:sp>
    </p:spTree>
    <p:extLst>
      <p:ext uri="{BB962C8B-B14F-4D97-AF65-F5344CB8AC3E}">
        <p14:creationId xmlns:p14="http://schemas.microsoft.com/office/powerpoint/2010/main" val="39451203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90DD452-06DB-C051-877E-1815E47840F2}"/>
              </a:ext>
            </a:extLst>
          </p:cNvPr>
          <p:cNvSpPr txBox="1">
            <a:spLocks/>
          </p:cNvSpPr>
          <p:nvPr/>
        </p:nvSpPr>
        <p:spPr>
          <a:xfrm>
            <a:off x="3514163" y="3620219"/>
            <a:ext cx="4281544" cy="7955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10 Operations are carried out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8AAC6BA-8CB1-F1F5-CFB7-DD519BD763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207" y="1337506"/>
            <a:ext cx="10469583" cy="165309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C05FBFC-C481-4EDF-4410-24149954DDAF}"/>
              </a:ext>
            </a:extLst>
          </p:cNvPr>
          <p:cNvSpPr txBox="1"/>
          <p:nvPr/>
        </p:nvSpPr>
        <p:spPr>
          <a:xfrm>
            <a:off x="64008" y="0"/>
            <a:ext cx="60319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Example Counting </a:t>
            </a:r>
          </a:p>
        </p:txBody>
      </p:sp>
    </p:spTree>
    <p:extLst>
      <p:ext uri="{BB962C8B-B14F-4D97-AF65-F5344CB8AC3E}">
        <p14:creationId xmlns:p14="http://schemas.microsoft.com/office/powerpoint/2010/main" val="35119497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F96B18-66ED-CF2B-ACD9-4891BEA92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689124"/>
          </a:xfrm>
        </p:spPr>
        <p:txBody>
          <a:bodyPr>
            <a:normAutofit fontScale="90000"/>
          </a:bodyPr>
          <a:lstStyle/>
          <a:p>
            <a:r>
              <a:rPr lang="en-US" dirty="0"/>
              <a:t>Get into pairs and try to count the steps!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C2DCFA-33A7-1DA7-5AD3-ACC528ACFF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156" y="689124"/>
            <a:ext cx="11328101" cy="571351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04F2270-B290-333A-2C52-0BAC3A1CAE72}"/>
              </a:ext>
            </a:extLst>
          </p:cNvPr>
          <p:cNvSpPr txBox="1"/>
          <p:nvPr/>
        </p:nvSpPr>
        <p:spPr>
          <a:xfrm>
            <a:off x="9084683" y="5814933"/>
            <a:ext cx="267312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/>
              <a:t>(+, *, -, /, =)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83A113-7FAF-8AA8-4AF2-27C6386A0A9D}"/>
              </a:ext>
            </a:extLst>
          </p:cNvPr>
          <p:cNvSpPr txBox="1"/>
          <p:nvPr/>
        </p:nvSpPr>
        <p:spPr>
          <a:xfrm>
            <a:off x="9084684" y="5445601"/>
            <a:ext cx="25335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REMEMBER</a:t>
            </a:r>
          </a:p>
        </p:txBody>
      </p:sp>
    </p:spTree>
    <p:extLst>
      <p:ext uri="{BB962C8B-B14F-4D97-AF65-F5344CB8AC3E}">
        <p14:creationId xmlns:p14="http://schemas.microsoft.com/office/powerpoint/2010/main" val="24527940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7C2DCFA-33A7-1DA7-5AD3-ACC528ACFF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328101" cy="5713518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A6C25E90-4B6D-0589-A4D3-62639DCAB3EB}"/>
              </a:ext>
            </a:extLst>
          </p:cNvPr>
          <p:cNvSpPr txBox="1">
            <a:spLocks/>
          </p:cNvSpPr>
          <p:nvPr/>
        </p:nvSpPr>
        <p:spPr>
          <a:xfrm>
            <a:off x="4373134" y="5584426"/>
            <a:ext cx="4281544" cy="7955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FF0000"/>
                </a:solidFill>
              </a:rPr>
              <a:t>T(n) = 5n + 2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667DF01-14E8-5628-8E82-F17016501AE9}"/>
              </a:ext>
            </a:extLst>
          </p:cNvPr>
          <p:cNvCxnSpPr>
            <a:cxnSpLocks/>
          </p:cNvCxnSpPr>
          <p:nvPr/>
        </p:nvCxnSpPr>
        <p:spPr>
          <a:xfrm>
            <a:off x="2528047" y="4077148"/>
            <a:ext cx="0" cy="30121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AE0DBA1-85DB-F6DA-DCBA-C6678E236664}"/>
              </a:ext>
            </a:extLst>
          </p:cNvPr>
          <p:cNvCxnSpPr>
            <a:cxnSpLocks/>
          </p:cNvCxnSpPr>
          <p:nvPr/>
        </p:nvCxnSpPr>
        <p:spPr>
          <a:xfrm>
            <a:off x="3777727" y="4077148"/>
            <a:ext cx="0" cy="30121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69DA21F-ABE9-B112-FDC7-F5D8CEDD8CB7}"/>
              </a:ext>
            </a:extLst>
          </p:cNvPr>
          <p:cNvCxnSpPr>
            <a:cxnSpLocks/>
          </p:cNvCxnSpPr>
          <p:nvPr/>
        </p:nvCxnSpPr>
        <p:spPr>
          <a:xfrm>
            <a:off x="4959276" y="1835075"/>
            <a:ext cx="292250" cy="27073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A3157F3-7604-637B-BEA8-4A628C001DA8}"/>
              </a:ext>
            </a:extLst>
          </p:cNvPr>
          <p:cNvCxnSpPr>
            <a:cxnSpLocks/>
          </p:cNvCxnSpPr>
          <p:nvPr/>
        </p:nvCxnSpPr>
        <p:spPr>
          <a:xfrm flipH="1" flipV="1">
            <a:off x="7412019" y="1939962"/>
            <a:ext cx="1688950" cy="48649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6C0C77C-D4F0-0DD8-6521-E7BA90059AAC}"/>
              </a:ext>
            </a:extLst>
          </p:cNvPr>
          <p:cNvCxnSpPr>
            <a:cxnSpLocks/>
          </p:cNvCxnSpPr>
          <p:nvPr/>
        </p:nvCxnSpPr>
        <p:spPr>
          <a:xfrm>
            <a:off x="4959276" y="2426453"/>
            <a:ext cx="292250" cy="27073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3B8C066-8E24-EA78-E313-17B8A184DEC8}"/>
              </a:ext>
            </a:extLst>
          </p:cNvPr>
          <p:cNvCxnSpPr>
            <a:cxnSpLocks/>
          </p:cNvCxnSpPr>
          <p:nvPr/>
        </p:nvCxnSpPr>
        <p:spPr>
          <a:xfrm>
            <a:off x="3631602" y="1956995"/>
            <a:ext cx="292250" cy="27073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22D2B0F-4AAE-D41F-A7E7-B294C98379B8}"/>
              </a:ext>
            </a:extLst>
          </p:cNvPr>
          <p:cNvCxnSpPr>
            <a:cxnSpLocks/>
          </p:cNvCxnSpPr>
          <p:nvPr/>
        </p:nvCxnSpPr>
        <p:spPr>
          <a:xfrm>
            <a:off x="3631602" y="2529840"/>
            <a:ext cx="292250" cy="27073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4D127F5-29C5-F7E2-3602-E6450C3140C5}"/>
              </a:ext>
            </a:extLst>
          </p:cNvPr>
          <p:cNvCxnSpPr>
            <a:cxnSpLocks/>
          </p:cNvCxnSpPr>
          <p:nvPr/>
        </p:nvCxnSpPr>
        <p:spPr>
          <a:xfrm>
            <a:off x="3631602" y="3099995"/>
            <a:ext cx="292250" cy="27073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0C45472-01E1-78C9-54BA-84B3C4B08347}"/>
              </a:ext>
            </a:extLst>
          </p:cNvPr>
          <p:cNvCxnSpPr>
            <a:cxnSpLocks/>
          </p:cNvCxnSpPr>
          <p:nvPr/>
        </p:nvCxnSpPr>
        <p:spPr>
          <a:xfrm flipH="1" flipV="1">
            <a:off x="5723068" y="1872726"/>
            <a:ext cx="3377901" cy="58987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itle 1">
            <a:extLst>
              <a:ext uri="{FF2B5EF4-FFF2-40B4-BE49-F238E27FC236}">
                <a16:creationId xmlns:a16="http://schemas.microsoft.com/office/drawing/2014/main" id="{3FC468A4-542C-29F4-6B02-EB65329E138B}"/>
              </a:ext>
            </a:extLst>
          </p:cNvPr>
          <p:cNvSpPr txBox="1">
            <a:spLocks/>
          </p:cNvSpPr>
          <p:nvPr/>
        </p:nvSpPr>
        <p:spPr>
          <a:xfrm>
            <a:off x="9100969" y="2304467"/>
            <a:ext cx="2485615" cy="7955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>
                <a:solidFill>
                  <a:srgbClr val="FF0000"/>
                </a:solidFill>
              </a:rPr>
              <a:t>From 1 -&gt; 5</a:t>
            </a:r>
          </a:p>
          <a:p>
            <a:r>
              <a:rPr lang="en-US" sz="3000" dirty="0">
                <a:solidFill>
                  <a:srgbClr val="FF0000"/>
                </a:solidFill>
              </a:rPr>
              <a:t>Therefore runs 5 times</a:t>
            </a:r>
          </a:p>
        </p:txBody>
      </p:sp>
    </p:spTree>
    <p:extLst>
      <p:ext uri="{BB962C8B-B14F-4D97-AF65-F5344CB8AC3E}">
        <p14:creationId xmlns:p14="http://schemas.microsoft.com/office/powerpoint/2010/main" val="1061672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3683F-A9BB-5DA5-6B04-FFEBA40138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11825"/>
          </a:xfrm>
        </p:spPr>
        <p:txBody>
          <a:bodyPr/>
          <a:lstStyle/>
          <a:p>
            <a:pPr algn="ctr"/>
            <a:r>
              <a:rPr lang="en-GB" dirty="0"/>
              <a:t>Origins of the course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873AC5-88E8-C209-DF36-5CD4461473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386940"/>
            <a:ext cx="12192000" cy="54638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GB" sz="4000" dirty="0"/>
              <a:t>We need a computer scientist on the team!</a:t>
            </a:r>
          </a:p>
        </p:txBody>
      </p:sp>
    </p:spTree>
    <p:extLst>
      <p:ext uri="{BB962C8B-B14F-4D97-AF65-F5344CB8AC3E}">
        <p14:creationId xmlns:p14="http://schemas.microsoft.com/office/powerpoint/2010/main" val="32875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F065D-65AA-DCF3-6A7A-556E48EA6D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4207"/>
            <a:ext cx="10515600" cy="656851"/>
          </a:xfrm>
        </p:spPr>
        <p:txBody>
          <a:bodyPr>
            <a:normAutofit fontScale="90000"/>
          </a:bodyPr>
          <a:lstStyle/>
          <a:p>
            <a:r>
              <a:rPr lang="en-US" dirty="0"/>
              <a:t>Take two algorithms, which is better?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E393E16-5D27-3081-6812-5FB919E1936C}"/>
              </a:ext>
            </a:extLst>
          </p:cNvPr>
          <p:cNvSpPr txBox="1">
            <a:spLocks/>
          </p:cNvSpPr>
          <p:nvPr/>
        </p:nvSpPr>
        <p:spPr>
          <a:xfrm>
            <a:off x="85165" y="758034"/>
            <a:ext cx="4281544" cy="7955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FF0000"/>
                </a:solidFill>
              </a:rPr>
              <a:t>Algo 1 : T(n) = 2n + 500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DBC809D-B765-BFC7-4F68-D010DF94669D}"/>
              </a:ext>
            </a:extLst>
          </p:cNvPr>
          <p:cNvSpPr txBox="1">
            <a:spLocks/>
          </p:cNvSpPr>
          <p:nvPr/>
        </p:nvSpPr>
        <p:spPr>
          <a:xfrm>
            <a:off x="85165" y="1292410"/>
            <a:ext cx="4281544" cy="7955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FF0000"/>
                </a:solidFill>
              </a:rPr>
              <a:t>Algo 2 :T(n) = 20n + 10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69D060D-069A-E548-80D4-224A93689D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7434"/>
          <a:stretch/>
        </p:blipFill>
        <p:spPr>
          <a:xfrm>
            <a:off x="211416" y="2732442"/>
            <a:ext cx="4506709" cy="266789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D999BD9-B8D6-D1AC-F566-37E7C29C5C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652644"/>
            <a:ext cx="6037940" cy="5848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2647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F065D-65AA-DCF3-6A7A-556E48EA6D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4207"/>
            <a:ext cx="10515600" cy="656851"/>
          </a:xfrm>
        </p:spPr>
        <p:txBody>
          <a:bodyPr>
            <a:normAutofit fontScale="90000"/>
          </a:bodyPr>
          <a:lstStyle/>
          <a:p>
            <a:r>
              <a:rPr lang="en-US" dirty="0"/>
              <a:t>However,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E393E16-5D27-3081-6812-5FB919E1936C}"/>
              </a:ext>
            </a:extLst>
          </p:cNvPr>
          <p:cNvSpPr txBox="1">
            <a:spLocks/>
          </p:cNvSpPr>
          <p:nvPr/>
        </p:nvSpPr>
        <p:spPr>
          <a:xfrm>
            <a:off x="85165" y="758034"/>
            <a:ext cx="4281544" cy="7955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FF0000"/>
                </a:solidFill>
              </a:rPr>
              <a:t>Algo 1 : T(n) = 10n + 11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DBC809D-B765-BFC7-4F68-D010DF94669D}"/>
              </a:ext>
            </a:extLst>
          </p:cNvPr>
          <p:cNvSpPr txBox="1">
            <a:spLocks/>
          </p:cNvSpPr>
          <p:nvPr/>
        </p:nvSpPr>
        <p:spPr>
          <a:xfrm>
            <a:off x="85165" y="1292410"/>
            <a:ext cx="4281544" cy="7955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FF0000"/>
                </a:solidFill>
              </a:rPr>
              <a:t>Algo 2 :T(n) = 5n + 100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BE92B03-52C0-6BCB-B35D-D8BFFA910F46}"/>
              </a:ext>
            </a:extLst>
          </p:cNvPr>
          <p:cNvSpPr txBox="1"/>
          <p:nvPr/>
        </p:nvSpPr>
        <p:spPr>
          <a:xfrm>
            <a:off x="211417" y="5423973"/>
            <a:ext cx="55361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However, we say both have O(N) time complexity or are a linear algorithm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69D060D-069A-E548-80D4-224A93689D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784" y="2048455"/>
            <a:ext cx="3543002" cy="289034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A327064-E777-ABAF-07FA-3BAA8CC9E7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4543" y="758034"/>
            <a:ext cx="6036040" cy="5674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860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F065D-65AA-DCF3-6A7A-556E48EA6D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4207"/>
            <a:ext cx="10515600" cy="656851"/>
          </a:xfrm>
        </p:spPr>
        <p:txBody>
          <a:bodyPr>
            <a:normAutofit fontScale="90000"/>
          </a:bodyPr>
          <a:lstStyle/>
          <a:p>
            <a:r>
              <a:rPr lang="en-US" dirty="0"/>
              <a:t>However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7F57779-F2E7-E531-FF6D-FD17BF764239}"/>
              </a:ext>
            </a:extLst>
          </p:cNvPr>
          <p:cNvSpPr txBox="1">
            <a:spLocks/>
          </p:cNvSpPr>
          <p:nvPr/>
        </p:nvSpPr>
        <p:spPr>
          <a:xfrm>
            <a:off x="85165" y="758034"/>
            <a:ext cx="4281544" cy="7955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FF0000"/>
                </a:solidFill>
              </a:rPr>
              <a:t>Algo 1 : T(n) = 2n + 500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857CD51-9C5E-33DF-A5E7-1080964436FB}"/>
              </a:ext>
            </a:extLst>
          </p:cNvPr>
          <p:cNvSpPr txBox="1">
            <a:spLocks/>
          </p:cNvSpPr>
          <p:nvPr/>
        </p:nvSpPr>
        <p:spPr>
          <a:xfrm>
            <a:off x="85165" y="1292410"/>
            <a:ext cx="4281544" cy="7955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FF0000"/>
                </a:solidFill>
              </a:rPr>
              <a:t>Algo 2 :T(n) = 20n + 10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D543930-3C96-5CC1-E8E1-654CF55425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1534" y="-20993"/>
            <a:ext cx="6800466" cy="6858000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B79371A3-1DD4-82FD-56F4-0693FE65FA80}"/>
              </a:ext>
            </a:extLst>
          </p:cNvPr>
          <p:cNvSpPr txBox="1">
            <a:spLocks/>
          </p:cNvSpPr>
          <p:nvPr/>
        </p:nvSpPr>
        <p:spPr>
          <a:xfrm>
            <a:off x="85165" y="1826786"/>
            <a:ext cx="4712746" cy="9702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FF0000"/>
                </a:solidFill>
              </a:rPr>
              <a:t>Algo 3 :T(n) = 5n^2 + 10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8825B9B0-5D36-BD6D-8B29-1EFFE275BD39}"/>
              </a:ext>
            </a:extLst>
          </p:cNvPr>
          <p:cNvSpPr txBox="1">
            <a:spLocks/>
          </p:cNvSpPr>
          <p:nvPr/>
        </p:nvSpPr>
        <p:spPr>
          <a:xfrm>
            <a:off x="205292" y="4061013"/>
            <a:ext cx="4281544" cy="7955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FF0000"/>
                </a:solidFill>
              </a:rPr>
              <a:t>Algo 1 : O(N)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1312D390-695E-5ED0-6564-FE49005A346A}"/>
              </a:ext>
            </a:extLst>
          </p:cNvPr>
          <p:cNvSpPr txBox="1">
            <a:spLocks/>
          </p:cNvSpPr>
          <p:nvPr/>
        </p:nvSpPr>
        <p:spPr>
          <a:xfrm>
            <a:off x="205292" y="4667864"/>
            <a:ext cx="4281544" cy="7955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FF0000"/>
                </a:solidFill>
              </a:rPr>
              <a:t>Algo 2 : O(N)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56473A93-E7A9-2828-5888-BD925F7D024E}"/>
              </a:ext>
            </a:extLst>
          </p:cNvPr>
          <p:cNvSpPr txBox="1">
            <a:spLocks/>
          </p:cNvSpPr>
          <p:nvPr/>
        </p:nvSpPr>
        <p:spPr>
          <a:xfrm>
            <a:off x="205292" y="5263153"/>
            <a:ext cx="4712746" cy="9702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FF0000"/>
                </a:solidFill>
              </a:rPr>
              <a:t>Algo 3 : O(N^2)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19F7B75-A2C4-B29E-B3FC-795185CF5465}"/>
              </a:ext>
            </a:extLst>
          </p:cNvPr>
          <p:cNvCxnSpPr>
            <a:cxnSpLocks/>
          </p:cNvCxnSpPr>
          <p:nvPr/>
        </p:nvCxnSpPr>
        <p:spPr>
          <a:xfrm>
            <a:off x="2119256" y="2560320"/>
            <a:ext cx="0" cy="163516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47567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62A54-553A-A73D-4FF3-D908D3D42C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25793"/>
          </a:xfrm>
        </p:spPr>
        <p:txBody>
          <a:bodyPr/>
          <a:lstStyle/>
          <a:p>
            <a:r>
              <a:rPr lang="en-US" dirty="0"/>
              <a:t>Orders of Magnitude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87EFCF-7096-6FA4-D26F-6EF1D19680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6157" y="1174324"/>
            <a:ext cx="10184753" cy="5318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0059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D7A38-DD8C-6E63-DFEB-A1502744E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What's the difficulty with counting the steps in this code?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C2DE11-1268-A9EA-1F2B-EDEDE51BA3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205"/>
          <a:stretch/>
        </p:blipFill>
        <p:spPr>
          <a:xfrm>
            <a:off x="4192643" y="1495313"/>
            <a:ext cx="4204360" cy="102197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D2D3C2A-FE39-A751-5EBE-E0F8F38D6D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2643" y="3089943"/>
            <a:ext cx="4204360" cy="111506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69D5FD1-DBA0-5DF0-5929-B1D1A4B7E4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622" y="3983039"/>
            <a:ext cx="3238768" cy="683559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C88F624-44B9-AC48-868D-75F9FD6635CC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6294823" y="2517290"/>
            <a:ext cx="0" cy="57265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EF43FE6-38D4-4C55-9A6E-71E5DC2A1336}"/>
              </a:ext>
            </a:extLst>
          </p:cNvPr>
          <p:cNvCxnSpPr>
            <a:cxnSpLocks/>
          </p:cNvCxnSpPr>
          <p:nvPr/>
        </p:nvCxnSpPr>
        <p:spPr>
          <a:xfrm flipH="1">
            <a:off x="3765176" y="4194999"/>
            <a:ext cx="421895" cy="1001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840CE02-5211-F1CC-48A1-C2419E0ADD2B}"/>
              </a:ext>
            </a:extLst>
          </p:cNvPr>
          <p:cNvCxnSpPr>
            <a:cxnSpLocks/>
          </p:cNvCxnSpPr>
          <p:nvPr/>
        </p:nvCxnSpPr>
        <p:spPr>
          <a:xfrm>
            <a:off x="8286900" y="4194181"/>
            <a:ext cx="329975" cy="48539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C2D8E267-FEDB-05AC-9C27-E31FD1F4D6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6345" y="5310068"/>
            <a:ext cx="3413322" cy="1325562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5EF9DD3-FA99-C30D-712B-401A9354158F}"/>
              </a:ext>
            </a:extLst>
          </p:cNvPr>
          <p:cNvCxnSpPr>
            <a:cxnSpLocks/>
            <a:stCxn id="6" idx="2"/>
            <a:endCxn id="20" idx="0"/>
          </p:cNvCxnSpPr>
          <p:nvPr/>
        </p:nvCxnSpPr>
        <p:spPr>
          <a:xfrm>
            <a:off x="2143006" y="4666598"/>
            <a:ext cx="0" cy="64347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4A5973D9-69EB-8457-C407-1977F082F8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16874" y="4734889"/>
            <a:ext cx="3478617" cy="773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9616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644F9B-6F0C-1AB0-33B1-CD14BBAF4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lang="en-US" dirty="0"/>
              <a:t>Empirically determine the time complexity for an unknown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582F08-454C-291A-1F93-1681C7154D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771837"/>
            <a:ext cx="5917602" cy="4351338"/>
          </a:xfrm>
        </p:spPr>
        <p:txBody>
          <a:bodyPr>
            <a:normAutofit/>
          </a:bodyPr>
          <a:lstStyle/>
          <a:p>
            <a:r>
              <a:rPr lang="en-US" dirty="0"/>
              <a:t>You can determine the complexity with some experiments</a:t>
            </a:r>
          </a:p>
          <a:p>
            <a:pPr lvl="1"/>
            <a:r>
              <a:rPr lang="en-US" dirty="0"/>
              <a:t>E.g. try for input size 1 </a:t>
            </a:r>
          </a:p>
          <a:p>
            <a:pPr lvl="1"/>
            <a:r>
              <a:rPr lang="en-US" dirty="0"/>
              <a:t>Then 5 </a:t>
            </a:r>
          </a:p>
          <a:p>
            <a:pPr lvl="1"/>
            <a:r>
              <a:rPr lang="en-US" dirty="0"/>
              <a:t>Then 50</a:t>
            </a:r>
          </a:p>
          <a:p>
            <a:pPr lvl="1"/>
            <a:r>
              <a:rPr lang="en-US" dirty="0"/>
              <a:t>Then 100</a:t>
            </a:r>
          </a:p>
          <a:p>
            <a:pPr lvl="1"/>
            <a:r>
              <a:rPr lang="en-US" dirty="0"/>
              <a:t>And build a graph and compare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6B5A2C-62FF-668E-4654-27373119C0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6152" y="935864"/>
            <a:ext cx="6275848" cy="5922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4258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B6367A-395A-EBAF-5BDE-5F720396A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Try exercise_1_empiricalAlgorithmicComplexity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2809FB-8272-3430-FAA7-99B6A12CC0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function </a:t>
            </a:r>
            <a:r>
              <a:rPr lang="en-US" dirty="0" err="1"/>
              <a:t>doSomething</a:t>
            </a:r>
            <a:r>
              <a:rPr lang="en-US" dirty="0"/>
              <a:t> will return the number of steps for the computation when given an input size </a:t>
            </a:r>
          </a:p>
          <a:p>
            <a:pPr lvl="1"/>
            <a:r>
              <a:rPr lang="en-US" dirty="0"/>
              <a:t>E.g. Inputting input size 1, will return 103, indicating 103 computation steps for an input size </a:t>
            </a:r>
          </a:p>
          <a:p>
            <a:pPr lvl="1"/>
            <a:r>
              <a:rPr lang="en-US" dirty="0"/>
              <a:t>Try inputting different values, e.g. 10 and then plot </a:t>
            </a:r>
          </a:p>
          <a:p>
            <a:pPr lvl="1"/>
            <a:r>
              <a:rPr lang="en-US" dirty="0"/>
              <a:t>Keep the values below 10</a:t>
            </a:r>
          </a:p>
        </p:txBody>
      </p:sp>
    </p:spTree>
    <p:extLst>
      <p:ext uri="{BB962C8B-B14F-4D97-AF65-F5344CB8AC3E}">
        <p14:creationId xmlns:p14="http://schemas.microsoft.com/office/powerpoint/2010/main" val="13837856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2E0934-6656-97A8-6E42-0EFE3C6174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056" y="139214"/>
            <a:ext cx="10515600" cy="915035"/>
          </a:xfrm>
        </p:spPr>
        <p:txBody>
          <a:bodyPr/>
          <a:lstStyle/>
          <a:p>
            <a:r>
              <a:rPr lang="en-US" dirty="0"/>
              <a:t>Exercise 1 Answers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1F0CD3-9E05-01B5-0BD4-8DD69754AC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075" y="1432003"/>
            <a:ext cx="5621781" cy="542599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80595C3-FC62-E235-5AD0-CEC20006D4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99920"/>
            <a:ext cx="5664200" cy="863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4892E2C-F906-0017-418F-D07BE54DADB5}"/>
              </a:ext>
            </a:extLst>
          </p:cNvPr>
          <p:cNvSpPr txBox="1"/>
          <p:nvPr/>
        </p:nvSpPr>
        <p:spPr>
          <a:xfrm>
            <a:off x="6096000" y="1432003"/>
            <a:ext cx="4091492" cy="377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Code </a:t>
            </a:r>
          </a:p>
        </p:txBody>
      </p:sp>
    </p:spTree>
    <p:extLst>
      <p:ext uri="{BB962C8B-B14F-4D97-AF65-F5344CB8AC3E}">
        <p14:creationId xmlns:p14="http://schemas.microsoft.com/office/powerpoint/2010/main" val="14173481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2E0934-6656-97A8-6E42-0EFE3C6174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056" y="139214"/>
            <a:ext cx="10515600" cy="915035"/>
          </a:xfrm>
        </p:spPr>
        <p:txBody>
          <a:bodyPr/>
          <a:lstStyle/>
          <a:p>
            <a:r>
              <a:rPr lang="en-US" dirty="0"/>
              <a:t>Exercise 1 Answers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1F0CD3-9E05-01B5-0BD4-8DD69754AC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075" y="1432003"/>
            <a:ext cx="5621781" cy="542599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80595C3-FC62-E235-5AD0-CEC20006D4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99920"/>
            <a:ext cx="5664200" cy="863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4892E2C-F906-0017-418F-D07BE54DADB5}"/>
              </a:ext>
            </a:extLst>
          </p:cNvPr>
          <p:cNvSpPr txBox="1"/>
          <p:nvPr/>
        </p:nvSpPr>
        <p:spPr>
          <a:xfrm>
            <a:off x="6096000" y="1432003"/>
            <a:ext cx="4091492" cy="377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Code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EB79F0-32FF-A7F2-EB72-1077D4C37770}"/>
              </a:ext>
            </a:extLst>
          </p:cNvPr>
          <p:cNvSpPr txBox="1"/>
          <p:nvPr/>
        </p:nvSpPr>
        <p:spPr>
          <a:xfrm>
            <a:off x="6011732" y="3905604"/>
            <a:ext cx="40914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T(n) = n^3 + 100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BB4687-37B2-74B6-36C1-CAB689146166}"/>
              </a:ext>
            </a:extLst>
          </p:cNvPr>
          <p:cNvSpPr txBox="1"/>
          <p:nvPr/>
        </p:nvSpPr>
        <p:spPr>
          <a:xfrm>
            <a:off x="6011732" y="4718111"/>
            <a:ext cx="40914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O(N^3)</a:t>
            </a:r>
          </a:p>
        </p:txBody>
      </p:sp>
    </p:spTree>
    <p:extLst>
      <p:ext uri="{BB962C8B-B14F-4D97-AF65-F5344CB8AC3E}">
        <p14:creationId xmlns:p14="http://schemas.microsoft.com/office/powerpoint/2010/main" val="3180201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04F3B7-52EE-7016-C6E5-F1B9DCD5CB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1353800" cy="892884"/>
          </a:xfrm>
        </p:spPr>
        <p:txBody>
          <a:bodyPr/>
          <a:lstStyle/>
          <a:p>
            <a:r>
              <a:rPr lang="en-US" dirty="0"/>
              <a:t>Strongly and Weakly Typed languages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E5841B6-E19B-F802-54F5-D728D835C6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430" y="2678654"/>
            <a:ext cx="5552196" cy="181296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E5E7CAD-97BA-0228-4B48-8C57D26D2CEA}"/>
              </a:ext>
            </a:extLst>
          </p:cNvPr>
          <p:cNvSpPr txBox="1"/>
          <p:nvPr/>
        </p:nvSpPr>
        <p:spPr>
          <a:xfrm>
            <a:off x="215153" y="1970768"/>
            <a:ext cx="56594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Python Code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ADE724F-23FD-5B61-8AA9-36B0D8238560}"/>
              </a:ext>
            </a:extLst>
          </p:cNvPr>
          <p:cNvSpPr txBox="1"/>
          <p:nvPr/>
        </p:nvSpPr>
        <p:spPr>
          <a:xfrm>
            <a:off x="6523704" y="1988256"/>
            <a:ext cx="56594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C Code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D4CE030-F8DA-9659-EDF7-1D248FC889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2776" y="2696142"/>
            <a:ext cx="4861330" cy="1777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8388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3683F-A9BB-5DA5-6B04-FFEBA40138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11825"/>
          </a:xfrm>
        </p:spPr>
        <p:txBody>
          <a:bodyPr/>
          <a:lstStyle/>
          <a:p>
            <a:pPr algn="ctr"/>
            <a:r>
              <a:rPr lang="en-GB" dirty="0"/>
              <a:t>Origins of the course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873AC5-88E8-C209-DF36-5CD4461473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61050"/>
            <a:ext cx="12192000" cy="54638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GB" sz="4000" strike="sngStrike" dirty="0"/>
              <a:t>We need a computer scientist on the team!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5A2DB8F-8412-23C6-A8FD-E13A50AE0657}"/>
              </a:ext>
            </a:extLst>
          </p:cNvPr>
          <p:cNvSpPr txBox="1">
            <a:spLocks/>
          </p:cNvSpPr>
          <p:nvPr/>
        </p:nvSpPr>
        <p:spPr>
          <a:xfrm>
            <a:off x="152400" y="2539340"/>
            <a:ext cx="12192000" cy="54638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endParaRPr lang="en-GB" sz="40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13F4BFD-C6CC-68FB-3FF0-4705EFDF437E}"/>
              </a:ext>
            </a:extLst>
          </p:cNvPr>
          <p:cNvSpPr txBox="1">
            <a:spLocks/>
          </p:cNvSpPr>
          <p:nvPr/>
        </p:nvSpPr>
        <p:spPr>
          <a:xfrm>
            <a:off x="304800" y="2691740"/>
            <a:ext cx="12192000" cy="54638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endParaRPr lang="en-GB" sz="400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618610D-DFD5-81BF-07AD-7CCF4E02E991}"/>
              </a:ext>
            </a:extLst>
          </p:cNvPr>
          <p:cNvSpPr txBox="1">
            <a:spLocks/>
          </p:cNvSpPr>
          <p:nvPr/>
        </p:nvSpPr>
        <p:spPr>
          <a:xfrm>
            <a:off x="0" y="1750195"/>
            <a:ext cx="12192000" cy="54638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sz="4000" dirty="0"/>
              <a:t>We need someone knowledgeable of computer architecture, and data structures and algorithms on the team!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GB" sz="4000" dirty="0"/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GB" sz="4000" dirty="0"/>
              <a:t>(not quite as catchy </a:t>
            </a:r>
            <a:r>
              <a:rPr lang="en-GB" sz="4000" dirty="0">
                <a:sym typeface="Wingdings" pitchFamily="2" charset="2"/>
              </a:rPr>
              <a:t> )</a:t>
            </a:r>
            <a:endParaRPr lang="en-GB" sz="4000" dirty="0"/>
          </a:p>
        </p:txBody>
      </p:sp>
    </p:spTree>
    <p:extLst>
      <p:ext uri="{BB962C8B-B14F-4D97-AF65-F5344CB8AC3E}">
        <p14:creationId xmlns:p14="http://schemas.microsoft.com/office/powerpoint/2010/main" val="28957454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5F3136-6A34-06B8-185C-7A6BC75B36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624579"/>
          </a:xfrm>
        </p:spPr>
        <p:txBody>
          <a:bodyPr>
            <a:normAutofit fontScale="90000"/>
          </a:bodyPr>
          <a:lstStyle/>
          <a:p>
            <a:r>
              <a:rPr lang="en-US" dirty="0"/>
              <a:t>Compiled and Interpreted Code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F54B4AB6-1202-F278-0902-AA63D872C4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177" y="1151069"/>
            <a:ext cx="10569645" cy="5151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08654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BBDBEF-63A0-5189-E616-05015B39C0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are the differences when running the codes for interpreted and compiled and strongly and weakly typed?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370CD7E8-14BF-CD5B-5162-4BC9C89160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30" y="2678655"/>
            <a:ext cx="4933407" cy="2404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7B5E315-021D-699B-2A52-7DEEAFAB61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5574" y="2979867"/>
            <a:ext cx="6567548" cy="1641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9874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370CD7E8-14BF-CD5B-5162-4BC9C89160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933407" cy="2404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7B5E315-021D-699B-2A52-7DEEAFAB61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3644" y="301212"/>
            <a:ext cx="6567548" cy="1641887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5491C08-B5DD-8770-7080-AB27FB8F8E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1983" y="2506662"/>
            <a:ext cx="10515600" cy="4351338"/>
          </a:xfrm>
        </p:spPr>
        <p:txBody>
          <a:bodyPr/>
          <a:lstStyle/>
          <a:p>
            <a:r>
              <a:rPr lang="en-US" dirty="0"/>
              <a:t>Fewer checks </a:t>
            </a:r>
          </a:p>
          <a:p>
            <a:pPr lvl="1"/>
            <a:r>
              <a:rPr lang="en-US" dirty="0"/>
              <a:t>Weakly typed code has to check all data types all the time </a:t>
            </a:r>
          </a:p>
          <a:p>
            <a:pPr lvl="1"/>
            <a:r>
              <a:rPr lang="en-US" dirty="0"/>
              <a:t>Strongly typed know what data type it should be and can pick up errors earlier </a:t>
            </a:r>
          </a:p>
          <a:p>
            <a:r>
              <a:rPr lang="en-US" dirty="0"/>
              <a:t>Reduce computation step during run time 	</a:t>
            </a:r>
          </a:p>
          <a:p>
            <a:pPr lvl="1"/>
            <a:r>
              <a:rPr lang="en-US" dirty="0"/>
              <a:t>E.g. python code needs to be turned to machine code for each line one by one</a:t>
            </a:r>
          </a:p>
          <a:p>
            <a:pPr marL="914400" lvl="2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22097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90EFCC-2119-6DC0-B9E1-512010258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624579"/>
          </a:xfrm>
        </p:spPr>
        <p:txBody>
          <a:bodyPr>
            <a:normAutofit fontScale="90000"/>
          </a:bodyPr>
          <a:lstStyle/>
          <a:p>
            <a:r>
              <a:rPr lang="en-US" dirty="0"/>
              <a:t>Flynn's Taxonomy 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2673650-8B3F-8BBC-965A-51FF9002E4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502" t="19349"/>
          <a:stretch/>
        </p:blipFill>
        <p:spPr bwMode="auto">
          <a:xfrm>
            <a:off x="3956215" y="4709768"/>
            <a:ext cx="2639210" cy="2156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3E5BB200-7961-1F69-0AC4-7EF344E5C6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791" r="65717"/>
          <a:stretch/>
        </p:blipFill>
        <p:spPr bwMode="auto">
          <a:xfrm>
            <a:off x="4227896" y="2340502"/>
            <a:ext cx="1358960" cy="1733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32174269-19F3-B810-107A-849351355DD7}"/>
              </a:ext>
            </a:extLst>
          </p:cNvPr>
          <p:cNvGrpSpPr/>
          <p:nvPr/>
        </p:nvGrpSpPr>
        <p:grpSpPr>
          <a:xfrm>
            <a:off x="903450" y="2063815"/>
            <a:ext cx="2388390" cy="4242307"/>
            <a:chOff x="1871638" y="2753958"/>
            <a:chExt cx="1493642" cy="334776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140F479-806C-5FD7-5EBD-2C4863C6D690}"/>
                </a:ext>
              </a:extLst>
            </p:cNvPr>
            <p:cNvSpPr txBox="1"/>
            <p:nvPr/>
          </p:nvSpPr>
          <p:spPr>
            <a:xfrm rot="16200000">
              <a:off x="693754" y="3931842"/>
              <a:ext cx="306365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dirty="0"/>
                <a:t>Data Stream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8BAE673-FB95-6955-549F-B9383F3AAA42}"/>
                </a:ext>
              </a:extLst>
            </p:cNvPr>
            <p:cNvSpPr txBox="1"/>
            <p:nvPr/>
          </p:nvSpPr>
          <p:spPr>
            <a:xfrm rot="16200000">
              <a:off x="2545181" y="3167390"/>
              <a:ext cx="110335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Single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B0D2C07-90F9-43D9-AD9B-7C3A1C6F7005}"/>
                </a:ext>
              </a:extLst>
            </p:cNvPr>
            <p:cNvSpPr txBox="1"/>
            <p:nvPr/>
          </p:nvSpPr>
          <p:spPr>
            <a:xfrm rot="16200000">
              <a:off x="2215557" y="4952005"/>
              <a:ext cx="177622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Multiple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34D4A92-D962-118D-F3AE-208F431845EE}"/>
              </a:ext>
            </a:extLst>
          </p:cNvPr>
          <p:cNvGrpSpPr/>
          <p:nvPr/>
        </p:nvGrpSpPr>
        <p:grpSpPr>
          <a:xfrm>
            <a:off x="3847651" y="161365"/>
            <a:ext cx="6277505" cy="1902450"/>
            <a:chOff x="3847651" y="798769"/>
            <a:chExt cx="5182351" cy="126504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6408351-AA7C-7788-02AC-69ECB2B628B0}"/>
                </a:ext>
              </a:extLst>
            </p:cNvPr>
            <p:cNvSpPr txBox="1"/>
            <p:nvPr/>
          </p:nvSpPr>
          <p:spPr>
            <a:xfrm>
              <a:off x="3847651" y="798769"/>
              <a:ext cx="4496697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dirty="0"/>
                <a:t>Instruction Stream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664CA3A-B076-54B5-50E2-D7B809809FD2}"/>
                </a:ext>
              </a:extLst>
            </p:cNvPr>
            <p:cNvSpPr txBox="1"/>
            <p:nvPr/>
          </p:nvSpPr>
          <p:spPr>
            <a:xfrm>
              <a:off x="7253777" y="1538470"/>
              <a:ext cx="177622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Multiple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4B1953D-2BA9-5217-4FC6-D990C4785DFD}"/>
                </a:ext>
              </a:extLst>
            </p:cNvPr>
            <p:cNvSpPr txBox="1"/>
            <p:nvPr/>
          </p:nvSpPr>
          <p:spPr>
            <a:xfrm>
              <a:off x="4336774" y="1540595"/>
              <a:ext cx="110335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Single</a:t>
              </a: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2C90147C-D270-AD4A-6D5B-D4F859D124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48" t="30660" r="49654" b="37029"/>
          <a:stretch/>
        </p:blipFill>
        <p:spPr>
          <a:xfrm>
            <a:off x="7637640" y="2081835"/>
            <a:ext cx="4159968" cy="220493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B53F4F1-8F9E-7924-C7EF-1ABC9779500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056" t="44323" r="38466" b="33574"/>
          <a:stretch/>
        </p:blipFill>
        <p:spPr>
          <a:xfrm>
            <a:off x="7105875" y="4668596"/>
            <a:ext cx="4945262" cy="212952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6C6C92C-F0CF-00F8-02D7-FC4DD541227E}"/>
              </a:ext>
            </a:extLst>
          </p:cNvPr>
          <p:cNvSpPr txBox="1"/>
          <p:nvPr/>
        </p:nvSpPr>
        <p:spPr>
          <a:xfrm>
            <a:off x="4465467" y="1905523"/>
            <a:ext cx="13365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SISD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F60791D-C998-6D74-797F-2DD26AFA0180}"/>
              </a:ext>
            </a:extLst>
          </p:cNvPr>
          <p:cNvSpPr txBox="1"/>
          <p:nvPr/>
        </p:nvSpPr>
        <p:spPr>
          <a:xfrm>
            <a:off x="9155055" y="2087905"/>
            <a:ext cx="13365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MISD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7672E82-A51A-3E3D-A900-E1904431235E}"/>
              </a:ext>
            </a:extLst>
          </p:cNvPr>
          <p:cNvSpPr txBox="1"/>
          <p:nvPr/>
        </p:nvSpPr>
        <p:spPr>
          <a:xfrm>
            <a:off x="8851035" y="4379701"/>
            <a:ext cx="13365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MIMD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2A3E912-1B4B-7BD2-BBAF-D18E22CDFF89}"/>
              </a:ext>
            </a:extLst>
          </p:cNvPr>
          <p:cNvSpPr txBox="1"/>
          <p:nvPr/>
        </p:nvSpPr>
        <p:spPr>
          <a:xfrm>
            <a:off x="4823472" y="4282676"/>
            <a:ext cx="13365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SISD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7743649-E52E-DF12-9C39-35DD5064A575}"/>
              </a:ext>
            </a:extLst>
          </p:cNvPr>
          <p:cNvCxnSpPr/>
          <p:nvPr/>
        </p:nvCxnSpPr>
        <p:spPr>
          <a:xfrm>
            <a:off x="3506389" y="785308"/>
            <a:ext cx="0" cy="6072692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B5C2160-F688-CFB1-DD60-28FDA73ACF4C}"/>
              </a:ext>
            </a:extLst>
          </p:cNvPr>
          <p:cNvCxnSpPr>
            <a:cxnSpLocks/>
          </p:cNvCxnSpPr>
          <p:nvPr/>
        </p:nvCxnSpPr>
        <p:spPr>
          <a:xfrm flipH="1">
            <a:off x="1366221" y="1905523"/>
            <a:ext cx="10693101" cy="62164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9042EE8-3FD4-3949-9D68-F2E29F02683F}"/>
              </a:ext>
            </a:extLst>
          </p:cNvPr>
          <p:cNvCxnSpPr>
            <a:cxnSpLocks/>
          </p:cNvCxnSpPr>
          <p:nvPr/>
        </p:nvCxnSpPr>
        <p:spPr>
          <a:xfrm flipH="1" flipV="1">
            <a:off x="7249594" y="883127"/>
            <a:ext cx="69809" cy="5980966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E9C358A-562F-A0D6-FCDE-3A9F26180F5C}"/>
              </a:ext>
            </a:extLst>
          </p:cNvPr>
          <p:cNvCxnSpPr>
            <a:cxnSpLocks/>
          </p:cNvCxnSpPr>
          <p:nvPr/>
        </p:nvCxnSpPr>
        <p:spPr>
          <a:xfrm flipH="1">
            <a:off x="1498899" y="4188477"/>
            <a:ext cx="10693101" cy="62164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38949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Flynn's Classification of Computers">
            <a:extLst>
              <a:ext uri="{FF2B5EF4-FFF2-40B4-BE49-F238E27FC236}">
                <a16:creationId xmlns:a16="http://schemas.microsoft.com/office/drawing/2014/main" id="{9B270A34-E008-07C6-88FF-EFD4F3D01D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362" y="242618"/>
            <a:ext cx="9531275" cy="6372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90073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96389A-1B3D-3D36-D74B-2D6B139787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656851"/>
          </a:xfrm>
        </p:spPr>
        <p:txBody>
          <a:bodyPr>
            <a:normAutofit fontScale="90000"/>
          </a:bodyPr>
          <a:lstStyle/>
          <a:p>
            <a:r>
              <a:rPr lang="en-US" dirty="0"/>
              <a:t>Sequential Code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524C37-2E48-3F27-459B-6D41C3DF71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896" y="656851"/>
            <a:ext cx="10515600" cy="1251062"/>
          </a:xfrm>
        </p:spPr>
        <p:txBody>
          <a:bodyPr/>
          <a:lstStyle/>
          <a:p>
            <a:r>
              <a:rPr lang="en-US" dirty="0"/>
              <a:t>Only one person can dig a hole, can't dig the soil of 5-10m and another 1-5m.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61E707-C2B0-84B5-61EA-9496F15C10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043" t="18843" r="35006" b="8596"/>
          <a:stretch/>
        </p:blipFill>
        <p:spPr>
          <a:xfrm>
            <a:off x="3995928" y="1144680"/>
            <a:ext cx="4142232" cy="4903303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6B4129F-34D5-F3DD-FE07-CF7845ADE8CA}"/>
              </a:ext>
            </a:extLst>
          </p:cNvPr>
          <p:cNvSpPr txBox="1">
            <a:spLocks/>
          </p:cNvSpPr>
          <p:nvPr/>
        </p:nvSpPr>
        <p:spPr>
          <a:xfrm>
            <a:off x="762896" y="6071615"/>
            <a:ext cx="10515600" cy="5881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However, some sequential code can be </a:t>
            </a:r>
            <a:r>
              <a:rPr lang="en-US" dirty="0" err="1"/>
              <a:t>parallelised</a:t>
            </a:r>
            <a:r>
              <a:rPr lang="en-US" dirty="0"/>
              <a:t>….</a:t>
            </a:r>
          </a:p>
        </p:txBody>
      </p:sp>
    </p:spTree>
    <p:extLst>
      <p:ext uri="{BB962C8B-B14F-4D97-AF65-F5344CB8AC3E}">
        <p14:creationId xmlns:p14="http://schemas.microsoft.com/office/powerpoint/2010/main" val="41684309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CAA03-8B83-6271-B2D7-533C988BDC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689124"/>
          </a:xfrm>
        </p:spPr>
        <p:txBody>
          <a:bodyPr>
            <a:normAutofit fontScale="90000"/>
          </a:bodyPr>
          <a:lstStyle/>
          <a:p>
            <a:r>
              <a:rPr lang="en-US" dirty="0"/>
              <a:t>What has changed?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05FAB5-354F-5E0F-42AE-95C2F113D1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473" y="2893658"/>
            <a:ext cx="5566112" cy="93010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2313E85-D336-0066-9D9B-255EB4F8E4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0944" y="3022749"/>
            <a:ext cx="4252856" cy="613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6135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CAA03-8B83-6271-B2D7-533C988BDC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689124"/>
          </a:xfrm>
        </p:spPr>
        <p:txBody>
          <a:bodyPr>
            <a:normAutofit fontScale="90000"/>
          </a:bodyPr>
          <a:lstStyle/>
          <a:p>
            <a:r>
              <a:rPr lang="en-US" dirty="0"/>
              <a:t>What has changed?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05FAB5-354F-5E0F-42AE-95C2F113D1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473" y="2893658"/>
            <a:ext cx="5566112" cy="93010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2313E85-D336-0066-9D9B-255EB4F8E4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0944" y="3022749"/>
            <a:ext cx="4252856" cy="61381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2C90355-A462-5663-478E-3D76441B3B07}"/>
              </a:ext>
            </a:extLst>
          </p:cNvPr>
          <p:cNvSpPr txBox="1"/>
          <p:nvPr/>
        </p:nvSpPr>
        <p:spPr>
          <a:xfrm>
            <a:off x="178473" y="2076226"/>
            <a:ext cx="54262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Single Instruction, Single Data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605004-4700-E823-9006-FBC4B3695AB2}"/>
              </a:ext>
            </a:extLst>
          </p:cNvPr>
          <p:cNvSpPr txBox="1"/>
          <p:nvPr/>
        </p:nvSpPr>
        <p:spPr>
          <a:xfrm>
            <a:off x="6662645" y="2076226"/>
            <a:ext cx="55293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Single Instruction, Multiple Data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D9AADA-2CFC-53C0-0127-7EA9D4462DE4}"/>
              </a:ext>
            </a:extLst>
          </p:cNvPr>
          <p:cNvSpPr txBox="1"/>
          <p:nvPr/>
        </p:nvSpPr>
        <p:spPr>
          <a:xfrm>
            <a:off x="1" y="4453666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The process of moving from SISD to SIMD is called </a:t>
            </a:r>
            <a:r>
              <a:rPr lang="en-US" sz="3200" dirty="0" err="1"/>
              <a:t>vectorisation</a:t>
            </a:r>
            <a:r>
              <a:rPr lang="en-US" sz="3200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413122629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3C51179-F9EE-BD56-38FF-39AD2A92D5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7753" y="1530761"/>
            <a:ext cx="8356493" cy="3796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88233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0047CD9-086B-DC90-3818-77CE28084C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814" r="8008"/>
          <a:stretch/>
        </p:blipFill>
        <p:spPr>
          <a:xfrm>
            <a:off x="1813590" y="978946"/>
            <a:ext cx="8564819" cy="4133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3660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8C3F59-C044-31EB-F1FB-1E8519569C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" y="0"/>
            <a:ext cx="5567880" cy="567382"/>
          </a:xfrm>
        </p:spPr>
        <p:txBody>
          <a:bodyPr>
            <a:normAutofit fontScale="90000"/>
          </a:bodyPr>
          <a:lstStyle/>
          <a:p>
            <a:pPr algn="ctr"/>
            <a:r>
              <a:rPr lang="en-GB" dirty="0"/>
              <a:t>Computer Architecture 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B5C89B2-262C-A3AA-DA10-7B4543B42B03}"/>
              </a:ext>
            </a:extLst>
          </p:cNvPr>
          <p:cNvSpPr txBox="1">
            <a:spLocks/>
          </p:cNvSpPr>
          <p:nvPr/>
        </p:nvSpPr>
        <p:spPr>
          <a:xfrm>
            <a:off x="5878717" y="58368"/>
            <a:ext cx="6096000" cy="101802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4000" dirty="0"/>
              <a:t>Data Structures and Algorithms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3A335BE-1ADE-6BC5-345E-FF9FA4434541}"/>
              </a:ext>
            </a:extLst>
          </p:cNvPr>
          <p:cNvCxnSpPr/>
          <p:nvPr/>
        </p:nvCxnSpPr>
        <p:spPr>
          <a:xfrm>
            <a:off x="5878717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Lightbox">
            <a:extLst>
              <a:ext uri="{FF2B5EF4-FFF2-40B4-BE49-F238E27FC236}">
                <a16:creationId xmlns:a16="http://schemas.microsoft.com/office/drawing/2014/main" id="{32D70B0B-5067-B05A-1C78-4D2E20BCDB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598" y="1640541"/>
            <a:ext cx="5084688" cy="3576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24EDD1E-CB74-A5E7-EB59-530E605909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4576" y="1518562"/>
            <a:ext cx="4636261" cy="354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83292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DA58FC4-3B54-7DA6-9640-3FE0D98BE1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5263" y="1552601"/>
            <a:ext cx="9126120" cy="3752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91007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31CEEE-9053-106F-3CFF-3AE85406B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560033"/>
          </a:xfrm>
        </p:spPr>
        <p:txBody>
          <a:bodyPr>
            <a:normAutofit fontScale="90000"/>
          </a:bodyPr>
          <a:lstStyle/>
          <a:p>
            <a:r>
              <a:rPr lang="en-US" dirty="0"/>
              <a:t>Making a computation graph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4BEEA-1CBD-2047-9935-47C4125A7A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667609"/>
            <a:ext cx="10515600" cy="4351338"/>
          </a:xfrm>
        </p:spPr>
        <p:txBody>
          <a:bodyPr/>
          <a:lstStyle/>
          <a:p>
            <a:r>
              <a:rPr lang="en-US" dirty="0"/>
              <a:t>For example, let’s say we dig a whole and want to fill it with concrete; the computation graph for this might look like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36F180-1FE0-BED9-9C75-EB60370B7C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576" y="1922219"/>
            <a:ext cx="11322738" cy="3886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39572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04F0EA-5D3B-798E-5DDB-698420A6E3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785943"/>
          </a:xfrm>
        </p:spPr>
        <p:txBody>
          <a:bodyPr/>
          <a:lstStyle/>
          <a:p>
            <a:r>
              <a:rPr lang="en-US" dirty="0"/>
              <a:t>Making your own computation graph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01D130-1DEC-7CFC-6C48-3C3CC5E747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785943"/>
            <a:ext cx="12027049" cy="5937586"/>
          </a:xfrm>
        </p:spPr>
        <p:txBody>
          <a:bodyPr/>
          <a:lstStyle/>
          <a:p>
            <a:r>
              <a:rPr lang="en-US" dirty="0"/>
              <a:t>We are going to build a house </a:t>
            </a:r>
          </a:p>
          <a:p>
            <a:r>
              <a:rPr lang="en-US" dirty="0"/>
              <a:t>Come up with your own computation graph in pairs (doesn’t have to comply with regulations!)</a:t>
            </a:r>
          </a:p>
          <a:p>
            <a:endParaRPr lang="en-US" dirty="0"/>
          </a:p>
          <a:p>
            <a:r>
              <a:rPr lang="en-US" dirty="0"/>
              <a:t>Do you lay foundations before the walls?</a:t>
            </a:r>
          </a:p>
          <a:p>
            <a:r>
              <a:rPr lang="en-US" dirty="0"/>
              <a:t>At what stage can you do the roof? Do the walls need to be finished?</a:t>
            </a:r>
          </a:p>
          <a:p>
            <a:r>
              <a:rPr lang="en-US" dirty="0"/>
              <a:t>Can you put the electrical circuits in the walls before the roof? </a:t>
            </a:r>
          </a:p>
        </p:txBody>
      </p:sp>
    </p:spTree>
    <p:extLst>
      <p:ext uri="{BB962C8B-B14F-4D97-AF65-F5344CB8AC3E}">
        <p14:creationId xmlns:p14="http://schemas.microsoft.com/office/powerpoint/2010/main" val="100346244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CB4D5D-0581-4959-D13E-8483270886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249571"/>
          </a:xfrm>
        </p:spPr>
        <p:txBody>
          <a:bodyPr>
            <a:normAutofit fontScale="90000"/>
          </a:bodyPr>
          <a:lstStyle/>
          <a:p>
            <a:r>
              <a:rPr lang="en-US" dirty="0"/>
              <a:t>You’ve just built the underlying core concept of </a:t>
            </a:r>
            <a:r>
              <a:rPr lang="en-US" dirty="0" err="1"/>
              <a:t>dask</a:t>
            </a:r>
            <a:r>
              <a:rPr lang="en-US" dirty="0"/>
              <a:t>……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B0B1F4-3E8C-40B7-F1BD-2D8B5AAD7A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27420"/>
            <a:ext cx="10515600" cy="4351338"/>
          </a:xfrm>
        </p:spPr>
        <p:txBody>
          <a:bodyPr/>
          <a:lstStyle/>
          <a:p>
            <a:r>
              <a:rPr lang="en-US" dirty="0"/>
              <a:t>Python is, by nature, procedural </a:t>
            </a:r>
          </a:p>
          <a:p>
            <a:pPr lvl="1"/>
            <a:r>
              <a:rPr lang="en-US" dirty="0"/>
              <a:t>Do line 1, before line 2 </a:t>
            </a:r>
          </a:p>
          <a:p>
            <a:pPr lvl="1"/>
            <a:r>
              <a:rPr lang="en-US" dirty="0" err="1"/>
              <a:t>Dask</a:t>
            </a:r>
            <a:r>
              <a:rPr lang="en-US" dirty="0"/>
              <a:t> and other elements help to snap this procedural dependency, by creating a computation graph and performing parallel computation where possible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8FFD49-A0E5-F48C-C7A6-863DF3004E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672" y="3208072"/>
            <a:ext cx="8612392" cy="2998105"/>
          </a:xfrm>
          <a:prstGeom prst="rect">
            <a:avLst/>
          </a:prstGeom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7E65B67B-19C9-3589-D40B-B35855A40C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5180" y="2343479"/>
            <a:ext cx="2449158" cy="1104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A simple dask dictionary">
            <a:extLst>
              <a:ext uri="{FF2B5EF4-FFF2-40B4-BE49-F238E27FC236}">
                <a16:creationId xmlns:a16="http://schemas.microsoft.com/office/drawing/2014/main" id="{6E75160F-288B-C3F9-E53A-167CE65968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6503" y="2503298"/>
            <a:ext cx="1578194" cy="4135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511429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2D01C3-C8AD-C5C5-04FD-32D384B41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430941"/>
          </a:xfrm>
        </p:spPr>
        <p:txBody>
          <a:bodyPr>
            <a:normAutofit fontScale="90000"/>
          </a:bodyPr>
          <a:lstStyle/>
          <a:p>
            <a:r>
              <a:rPr lang="en-US" dirty="0"/>
              <a:t>Reducing the Search Space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A39326-DCC5-1532-4BBA-6934A33813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438" y="546100"/>
            <a:ext cx="10515600" cy="4351338"/>
          </a:xfrm>
        </p:spPr>
        <p:txBody>
          <a:bodyPr/>
          <a:lstStyle/>
          <a:p>
            <a:r>
              <a:rPr lang="en-US" dirty="0"/>
              <a:t>In my own research…..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A1EB22-BC16-B128-79DB-CAA76B6588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5454" y="1000164"/>
            <a:ext cx="4638563" cy="458021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E56E1E7-1B91-29A8-AB8E-8FF3B5B39F30}"/>
              </a:ext>
            </a:extLst>
          </p:cNvPr>
          <p:cNvSpPr txBox="1"/>
          <p:nvPr/>
        </p:nvSpPr>
        <p:spPr>
          <a:xfrm>
            <a:off x="7982174" y="546100"/>
            <a:ext cx="35069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Journey of a single train through the grid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7C872DD-888A-6E2E-3CE7-6A6EF770DA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438" y="1390927"/>
            <a:ext cx="6960018" cy="3650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83147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5CA189-7AF6-3C1D-5B9A-E20FE4115B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560033"/>
          </a:xfrm>
        </p:spPr>
        <p:txBody>
          <a:bodyPr>
            <a:normAutofit fontScale="90000"/>
          </a:bodyPr>
          <a:lstStyle/>
          <a:p>
            <a:r>
              <a:rPr lang="en-US" dirty="0"/>
              <a:t>The Idea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D2FCA4-B126-99D0-C94A-D4966E59BAC1}"/>
              </a:ext>
            </a:extLst>
          </p:cNvPr>
          <p:cNvSpPr txBox="1"/>
          <p:nvPr/>
        </p:nvSpPr>
        <p:spPr>
          <a:xfrm>
            <a:off x="161366" y="785308"/>
            <a:ext cx="619640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universal framework for agent based simulations of any transport method to determine the movement count through that grid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Extent Grids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Transport Grid (road, rail, ….)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How to represent and build the extent grid network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58BC65-E486-A5E3-05D2-38B4D14EA1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40" t="3752" r="3503" b="2116"/>
          <a:stretch/>
        </p:blipFill>
        <p:spPr>
          <a:xfrm>
            <a:off x="4512339" y="3429000"/>
            <a:ext cx="3535240" cy="3429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7C24388-A1EE-F3C8-F0A1-3F0737E093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16" t="4635" r="1633" b="2665"/>
          <a:stretch/>
        </p:blipFill>
        <p:spPr>
          <a:xfrm>
            <a:off x="8418211" y="3334871"/>
            <a:ext cx="3531814" cy="3413457"/>
          </a:xfrm>
          <a:prstGeom prst="rect">
            <a:avLst/>
          </a:prstGeom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50B546C3-EFA6-937E-48C2-BE7D25CD89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01" t="2974" r="20352" b="84049"/>
          <a:stretch/>
        </p:blipFill>
        <p:spPr bwMode="auto">
          <a:xfrm>
            <a:off x="7439265" y="383283"/>
            <a:ext cx="4060660" cy="2004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9EBDC5F-DD0B-FD6A-6B7A-BB7CE45343EF}"/>
              </a:ext>
            </a:extLst>
          </p:cNvPr>
          <p:cNvSpPr txBox="1"/>
          <p:nvPr/>
        </p:nvSpPr>
        <p:spPr>
          <a:xfrm>
            <a:off x="4636546" y="2753958"/>
            <a:ext cx="20116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Road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494AD1-2969-A6B2-2621-784DE969F022}"/>
              </a:ext>
            </a:extLst>
          </p:cNvPr>
          <p:cNvSpPr txBox="1"/>
          <p:nvPr/>
        </p:nvSpPr>
        <p:spPr>
          <a:xfrm>
            <a:off x="8503920" y="2753957"/>
            <a:ext cx="20116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Rail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F695DA8-089B-B202-047F-B65A74367FC1}"/>
              </a:ext>
            </a:extLst>
          </p:cNvPr>
          <p:cNvSpPr txBox="1"/>
          <p:nvPr/>
        </p:nvSpPr>
        <p:spPr>
          <a:xfrm>
            <a:off x="7439264" y="138998"/>
            <a:ext cx="41467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Example Grid Structures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3713DA3-5076-C772-6012-F8FFB71DB3B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234" t="27608" r="428" b="549"/>
          <a:stretch/>
        </p:blipFill>
        <p:spPr>
          <a:xfrm>
            <a:off x="1086523" y="3570768"/>
            <a:ext cx="1914861" cy="317756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86911E0-8A4E-3CE4-0BBE-4A0B962C1728}"/>
              </a:ext>
            </a:extLst>
          </p:cNvPr>
          <p:cNvSpPr txBox="1"/>
          <p:nvPr/>
        </p:nvSpPr>
        <p:spPr>
          <a:xfrm>
            <a:off x="683865" y="2963641"/>
            <a:ext cx="29006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All (extent) grids</a:t>
            </a:r>
          </a:p>
        </p:txBody>
      </p:sp>
    </p:spTree>
    <p:extLst>
      <p:ext uri="{BB962C8B-B14F-4D97-AF65-F5344CB8AC3E}">
        <p14:creationId xmlns:p14="http://schemas.microsoft.com/office/powerpoint/2010/main" val="371109847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A6922A-E130-8BCD-5C8D-A9145C3958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640715"/>
          </a:xfrm>
        </p:spPr>
        <p:txBody>
          <a:bodyPr>
            <a:normAutofit fontScale="90000"/>
          </a:bodyPr>
          <a:lstStyle/>
          <a:p>
            <a:r>
              <a:rPr lang="en-US" dirty="0"/>
              <a:t>Pseudocode for network building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D65BCE-4F36-AA12-0A7F-EEB070AEE0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30568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A552AE-C6CC-8132-E6FD-345A95580C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441699"/>
          </a:xfrm>
        </p:spPr>
        <p:txBody>
          <a:bodyPr>
            <a:normAutofit fontScale="90000"/>
          </a:bodyPr>
          <a:lstStyle/>
          <a:p>
            <a:r>
              <a:rPr lang="en-US" dirty="0"/>
              <a:t>First Version of the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5F42ED-C7C0-0503-633F-F463B6B077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599254"/>
            <a:ext cx="10515600" cy="4351338"/>
          </a:xfrm>
        </p:spPr>
        <p:txBody>
          <a:bodyPr/>
          <a:lstStyle/>
          <a:p>
            <a:r>
              <a:rPr lang="en-US" dirty="0"/>
              <a:t>Iterate through each grid, and then iterate through all other grids, if they touch, then they are connected. </a:t>
            </a:r>
          </a:p>
          <a:p>
            <a:r>
              <a:rPr lang="en-US" dirty="0"/>
              <a:t>Runtime of 435 days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4FB26C-FF53-5C8C-EBAB-EC74A77E36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968" y="3359808"/>
            <a:ext cx="11184441" cy="159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51291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EDA53-4CF8-3B8A-073A-069719EA09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506244"/>
          </a:xfrm>
        </p:spPr>
        <p:txBody>
          <a:bodyPr>
            <a:normAutofit fontScale="90000"/>
          </a:bodyPr>
          <a:lstStyle/>
          <a:p>
            <a:r>
              <a:rPr lang="en-US" dirty="0"/>
              <a:t>Second Version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BB9DD3-07FE-6029-F4BF-F12A46B3BE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3126" y="3291911"/>
            <a:ext cx="8902104" cy="2162217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D53F3E9-763B-D128-A668-4932B39A09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599254"/>
            <a:ext cx="10515600" cy="4351338"/>
          </a:xfrm>
        </p:spPr>
        <p:txBody>
          <a:bodyPr/>
          <a:lstStyle/>
          <a:p>
            <a:r>
              <a:rPr lang="en-US" dirty="0"/>
              <a:t>Iterate through each grid, find the grids that are within X distance from the centroid, iterate through those grids, if they touch, then they are connected. </a:t>
            </a:r>
          </a:p>
          <a:p>
            <a:r>
              <a:rPr lang="en-US" dirty="0"/>
              <a:t>Runtime of 10 hours</a:t>
            </a:r>
          </a:p>
        </p:txBody>
      </p:sp>
    </p:spTree>
    <p:extLst>
      <p:ext uri="{BB962C8B-B14F-4D97-AF65-F5344CB8AC3E}">
        <p14:creationId xmlns:p14="http://schemas.microsoft.com/office/powerpoint/2010/main" val="212171022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5AE6A3-6FE2-05D3-5F6C-B0F3E86BCA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r>
              <a:rPr lang="en-US" dirty="0"/>
              <a:t>What has happened to the time complexity between the two algorithms?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017D7B-01FC-0A36-5DAF-CBA8886053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120" y="1916280"/>
            <a:ext cx="11184441" cy="15907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E660195-08A9-2229-D516-DFB0768376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517" y="4451328"/>
            <a:ext cx="8902104" cy="216221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F8B8C94-CE12-841D-DBF8-E0D760179207}"/>
              </a:ext>
            </a:extLst>
          </p:cNvPr>
          <p:cNvSpPr txBox="1"/>
          <p:nvPr/>
        </p:nvSpPr>
        <p:spPr>
          <a:xfrm>
            <a:off x="1237129" y="1325563"/>
            <a:ext cx="9897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Version 1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7F660A-3526-2F50-E053-9E6AF5F5271A}"/>
              </a:ext>
            </a:extLst>
          </p:cNvPr>
          <p:cNvSpPr txBox="1"/>
          <p:nvPr/>
        </p:nvSpPr>
        <p:spPr>
          <a:xfrm>
            <a:off x="1237129" y="3913115"/>
            <a:ext cx="9897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Version 2 </a:t>
            </a:r>
          </a:p>
        </p:txBody>
      </p:sp>
    </p:spTree>
    <p:extLst>
      <p:ext uri="{BB962C8B-B14F-4D97-AF65-F5344CB8AC3E}">
        <p14:creationId xmlns:p14="http://schemas.microsoft.com/office/powerpoint/2010/main" val="13519773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0C9131-5355-A6D4-5ACD-A433A5846C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766558"/>
          </a:xfrm>
        </p:spPr>
        <p:txBody>
          <a:bodyPr/>
          <a:lstStyle/>
          <a:p>
            <a:r>
              <a:rPr lang="en-US" dirty="0"/>
              <a:t>Course Aim…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A0ECC0-C743-3225-C90D-BF05D6387F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657728"/>
            <a:ext cx="12192000" cy="4351338"/>
          </a:xfrm>
        </p:spPr>
        <p:txBody>
          <a:bodyPr/>
          <a:lstStyle/>
          <a:p>
            <a:r>
              <a:rPr lang="en-US" dirty="0"/>
              <a:t>To give an intuition and deeper understanding of what happens when you run code.</a:t>
            </a:r>
          </a:p>
          <a:p>
            <a:pPr lvl="1"/>
            <a:r>
              <a:rPr lang="en-US" dirty="0"/>
              <a:t>Allowing you to make informed choices</a:t>
            </a:r>
          </a:p>
          <a:p>
            <a:r>
              <a:rPr lang="en-US" dirty="0"/>
              <a:t>Most other courses I have seen tackle this issue take the approach</a:t>
            </a:r>
          </a:p>
          <a:p>
            <a:pPr lvl="1"/>
            <a:r>
              <a:rPr lang="en-US" dirty="0"/>
              <a:t>Explain how to use </a:t>
            </a:r>
            <a:r>
              <a:rPr lang="en-US" dirty="0" err="1"/>
              <a:t>dask</a:t>
            </a:r>
            <a:r>
              <a:rPr lang="en-US" dirty="0"/>
              <a:t> </a:t>
            </a:r>
            <a:r>
              <a:rPr lang="en-US" dirty="0" err="1"/>
              <a:t>etc</a:t>
            </a:r>
            <a:r>
              <a:rPr lang="en-US" dirty="0"/>
              <a:t>, </a:t>
            </a:r>
          </a:p>
          <a:p>
            <a:pPr lvl="1"/>
            <a:r>
              <a:rPr lang="en-US" dirty="0"/>
              <a:t>This course won’t teach any implementation</a:t>
            </a:r>
          </a:p>
          <a:p>
            <a:pPr lvl="1"/>
            <a:r>
              <a:rPr lang="en-US" dirty="0"/>
              <a:t>But give you the confidence to understand and learn </a:t>
            </a:r>
            <a:r>
              <a:rPr lang="en-US" dirty="0" err="1"/>
              <a:t>dask</a:t>
            </a:r>
            <a:r>
              <a:rPr lang="en-US" dirty="0"/>
              <a:t> or any other flavor of the week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998002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65EC6F-3D9A-00F9-3C4D-B4CB203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667609"/>
          </a:xfrm>
        </p:spPr>
        <p:txBody>
          <a:bodyPr>
            <a:normAutofit fontScale="90000"/>
          </a:bodyPr>
          <a:lstStyle/>
          <a:p>
            <a:r>
              <a:rPr lang="en-US" dirty="0"/>
              <a:t>Third Version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BE7DB2-F392-C0CD-8AF4-820B1585ED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792891"/>
            <a:ext cx="10515600" cy="4351338"/>
          </a:xfrm>
        </p:spPr>
        <p:txBody>
          <a:bodyPr/>
          <a:lstStyle/>
          <a:p>
            <a:r>
              <a:rPr lang="en-US" dirty="0"/>
              <a:t>Now that we have reduced the search space, it is also possible to parallelize the code, 16 ways (as my desktop has 16 cores), expected runtime of 40 minutes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B27ED1-B8C0-D7B2-D89A-97317FB343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0541" y="2184091"/>
            <a:ext cx="9027459" cy="4191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41022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60A6A-AEA9-EF27-91A7-B10CAD424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5DDB7E-F9A2-F622-DBAA-E10022FFBE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First version, with time complexity O(n^2), had a runtime of 435 days</a:t>
            </a:r>
          </a:p>
          <a:p>
            <a:r>
              <a:rPr lang="en-US" dirty="0"/>
              <a:t>The second version, with time complexity O(n), had a runtime of 10 hours</a:t>
            </a:r>
          </a:p>
          <a:p>
            <a:pPr lvl="1"/>
            <a:r>
              <a:rPr lang="en-US" dirty="0"/>
              <a:t>Allows for the complexity to scale in a manageable fashion as resolution increases</a:t>
            </a:r>
          </a:p>
          <a:p>
            <a:r>
              <a:rPr lang="en-US" dirty="0"/>
              <a:t>The third version with parallel execution through multiprocessing had a runtime of 40 minutes (or less if you had more cores!)</a:t>
            </a:r>
          </a:p>
          <a:p>
            <a:pPr lvl="1"/>
            <a:r>
              <a:rPr lang="en-US" dirty="0"/>
              <a:t>Allows leveraging a supercomputer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975992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F79FDA-033C-267F-9944-47B95513B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298"/>
            <a:ext cx="10515600" cy="710639"/>
          </a:xfrm>
        </p:spPr>
        <p:txBody>
          <a:bodyPr/>
          <a:lstStyle/>
          <a:p>
            <a:r>
              <a:rPr lang="en-US" dirty="0"/>
              <a:t>Reducing the search space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5361DF-B8B0-C0CC-B1EB-F3FD35E42C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798353"/>
            <a:ext cx="12192000" cy="2880762"/>
          </a:xfrm>
        </p:spPr>
        <p:txBody>
          <a:bodyPr>
            <a:normAutofit/>
          </a:bodyPr>
          <a:lstStyle/>
          <a:p>
            <a:r>
              <a:rPr lang="en-US" dirty="0"/>
              <a:t>Where inventive solutions are ideal</a:t>
            </a:r>
          </a:p>
          <a:p>
            <a:r>
              <a:rPr lang="en-US" dirty="0"/>
              <a:t>Also, generally, an area where computer scientists aren’t the best, and domain knowledge is most important  </a:t>
            </a:r>
          </a:p>
          <a:p>
            <a:r>
              <a:rPr lang="en-US" dirty="0"/>
              <a:t>Data science isn’t computer science </a:t>
            </a:r>
          </a:p>
          <a:p>
            <a:r>
              <a:rPr lang="en-US" dirty="0"/>
              <a:t>Try to engage with the CS elements.</a:t>
            </a:r>
          </a:p>
        </p:txBody>
      </p:sp>
    </p:spTree>
    <p:extLst>
      <p:ext uri="{BB962C8B-B14F-4D97-AF65-F5344CB8AC3E}">
        <p14:creationId xmlns:p14="http://schemas.microsoft.com/office/powerpoint/2010/main" val="219555278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E3945F-74D9-F6B7-F468-E282B40A0E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 Aways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F20977-0D6F-9D26-C122-E4978B0E47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Streamline loops</a:t>
            </a:r>
          </a:p>
          <a:p>
            <a:pPr lvl="1"/>
            <a:r>
              <a:rPr lang="en-US" dirty="0"/>
              <a:t>Always ask – Do I need this loop?</a:t>
            </a:r>
          </a:p>
          <a:p>
            <a:r>
              <a:rPr lang="en-US" dirty="0"/>
              <a:t>No two functions are ever the same</a:t>
            </a:r>
          </a:p>
          <a:p>
            <a:r>
              <a:rPr lang="en-US" dirty="0"/>
              <a:t>Try to remove dependencies </a:t>
            </a:r>
          </a:p>
          <a:p>
            <a:pPr lvl="1"/>
            <a:r>
              <a:rPr lang="en-US" dirty="0"/>
              <a:t>Temporally </a:t>
            </a:r>
          </a:p>
          <a:p>
            <a:pPr lvl="1"/>
            <a:r>
              <a:rPr lang="en-US" dirty="0"/>
              <a:t>Spatially </a:t>
            </a:r>
          </a:p>
          <a:p>
            <a:r>
              <a:rPr lang="en-US" dirty="0"/>
              <a:t>Don’t be afraid to rewrite code and start from scratch </a:t>
            </a:r>
          </a:p>
          <a:p>
            <a:pPr lvl="1"/>
            <a:r>
              <a:rPr lang="en-US" dirty="0"/>
              <a:t>Progress isn’t the number of lines of code, but your understanding of the problem</a:t>
            </a:r>
          </a:p>
        </p:txBody>
      </p:sp>
    </p:spTree>
    <p:extLst>
      <p:ext uri="{BB962C8B-B14F-4D97-AF65-F5344CB8AC3E}">
        <p14:creationId xmlns:p14="http://schemas.microsoft.com/office/powerpoint/2010/main" val="25864792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6697E26-AD85-CD0A-9132-F9BC03B41C58}"/>
              </a:ext>
            </a:extLst>
          </p:cNvPr>
          <p:cNvSpPr txBox="1"/>
          <p:nvPr/>
        </p:nvSpPr>
        <p:spPr>
          <a:xfrm>
            <a:off x="1351877" y="1662130"/>
            <a:ext cx="948824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Overall Goal: Understand what the computer is spending time doing when running code and how to optimize the time spent on different steps.</a:t>
            </a:r>
          </a:p>
        </p:txBody>
      </p:sp>
    </p:spTree>
    <p:extLst>
      <p:ext uri="{BB962C8B-B14F-4D97-AF65-F5344CB8AC3E}">
        <p14:creationId xmlns:p14="http://schemas.microsoft.com/office/powerpoint/2010/main" val="38929836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40B067-CB5A-30FE-8DBD-33A182CD81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630756"/>
          </a:xfrm>
        </p:spPr>
        <p:txBody>
          <a:bodyPr>
            <a:normAutofit fontScale="90000"/>
          </a:bodyPr>
          <a:lstStyle/>
          <a:p>
            <a:r>
              <a:rPr lang="en-GB" dirty="0"/>
              <a:t>Why these concepts are important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238885-9BD4-E0B0-2D02-E12B6BAEF2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630756"/>
            <a:ext cx="12192000" cy="536464"/>
          </a:xfrm>
        </p:spPr>
        <p:txBody>
          <a:bodyPr/>
          <a:lstStyle/>
          <a:p>
            <a:r>
              <a:rPr lang="en-GB" dirty="0"/>
              <a:t>In my own research….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658335-2358-9467-C64B-D2F39DF954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274" y="1167220"/>
            <a:ext cx="11097452" cy="5554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633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2D9E59-ECA6-156C-F7C8-F75D840928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713867"/>
          </a:xfrm>
        </p:spPr>
        <p:txBody>
          <a:bodyPr/>
          <a:lstStyle/>
          <a:p>
            <a:r>
              <a:rPr lang="en-US" dirty="0"/>
              <a:t>What makes a pc?</a:t>
            </a:r>
          </a:p>
        </p:txBody>
      </p:sp>
      <p:pic>
        <p:nvPicPr>
          <p:cNvPr id="2052" name="Picture 4" descr="animated diagram of computer parts">
            <a:extLst>
              <a:ext uri="{FF2B5EF4-FFF2-40B4-BE49-F238E27FC236}">
                <a16:creationId xmlns:a16="http://schemas.microsoft.com/office/drawing/2014/main" id="{08AA4379-95C6-9940-268F-411D1918D3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24" t="3713" r="1286"/>
          <a:stretch/>
        </p:blipFill>
        <p:spPr bwMode="auto">
          <a:xfrm>
            <a:off x="2033195" y="713866"/>
            <a:ext cx="9122486" cy="6040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61188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910D091-A25F-910F-EB50-D286C6C051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88"/>
          <a:stretch/>
        </p:blipFill>
        <p:spPr>
          <a:xfrm>
            <a:off x="2990626" y="1743102"/>
            <a:ext cx="6045798" cy="5033688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AD290CD-D35F-D55D-2C75-C19A63FEFF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r>
              <a:rPr lang="en-US" dirty="0"/>
              <a:t>Latency Times everyone should know</a:t>
            </a:r>
          </a:p>
        </p:txBody>
      </p:sp>
    </p:spTree>
    <p:extLst>
      <p:ext uri="{BB962C8B-B14F-4D97-AF65-F5344CB8AC3E}">
        <p14:creationId xmlns:p14="http://schemas.microsoft.com/office/powerpoint/2010/main" val="12394017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13317</TotalTime>
  <Words>1514</Words>
  <Application>Microsoft Macintosh PowerPoint</Application>
  <PresentationFormat>Widescreen</PresentationFormat>
  <Paragraphs>205</Paragraphs>
  <Slides>53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7" baseType="lpstr">
      <vt:lpstr>Arial</vt:lpstr>
      <vt:lpstr>Calibri</vt:lpstr>
      <vt:lpstr>Calibri Light</vt:lpstr>
      <vt:lpstr>Office Theme</vt:lpstr>
      <vt:lpstr>Concepts for Coding Efficiently </vt:lpstr>
      <vt:lpstr>Origins of the course</vt:lpstr>
      <vt:lpstr>Origins of the course</vt:lpstr>
      <vt:lpstr>Computer Architecture </vt:lpstr>
      <vt:lpstr>Course Aim…</vt:lpstr>
      <vt:lpstr>PowerPoint Presentation</vt:lpstr>
      <vt:lpstr>Why these concepts are important </vt:lpstr>
      <vt:lpstr>What makes a pc?</vt:lpstr>
      <vt:lpstr>Latency Times everyone should know</vt:lpstr>
      <vt:lpstr>Three main ones to remember</vt:lpstr>
      <vt:lpstr>Basic Process for Data Science</vt:lpstr>
      <vt:lpstr>What relation does this have to do with code?</vt:lpstr>
      <vt:lpstr>Analysis of Algorithms </vt:lpstr>
      <vt:lpstr>Issues with wall time</vt:lpstr>
      <vt:lpstr>Counting Basic Operations in Algorithms </vt:lpstr>
      <vt:lpstr>PowerPoint Presentation</vt:lpstr>
      <vt:lpstr>PowerPoint Presentation</vt:lpstr>
      <vt:lpstr>Get into pairs and try to count the steps!</vt:lpstr>
      <vt:lpstr>PowerPoint Presentation</vt:lpstr>
      <vt:lpstr>Take two algorithms, which is better?</vt:lpstr>
      <vt:lpstr>However,</vt:lpstr>
      <vt:lpstr>However</vt:lpstr>
      <vt:lpstr>Orders of Magnitude</vt:lpstr>
      <vt:lpstr>What's the difficulty with counting the steps in this code?</vt:lpstr>
      <vt:lpstr>Empirically determine the time complexity for an unknown function</vt:lpstr>
      <vt:lpstr>Try exercise_1_empiricalAlgorithmicComplexity</vt:lpstr>
      <vt:lpstr>Exercise 1 Answers</vt:lpstr>
      <vt:lpstr>Exercise 1 Answers</vt:lpstr>
      <vt:lpstr>Strongly and Weakly Typed languages </vt:lpstr>
      <vt:lpstr>Compiled and Interpreted Code</vt:lpstr>
      <vt:lpstr>What are the differences when running the codes for interpreted and compiled and strongly and weakly typed?</vt:lpstr>
      <vt:lpstr>PowerPoint Presentation</vt:lpstr>
      <vt:lpstr>Flynn's Taxonomy </vt:lpstr>
      <vt:lpstr>PowerPoint Presentation</vt:lpstr>
      <vt:lpstr>Sequential Code </vt:lpstr>
      <vt:lpstr>What has changed?</vt:lpstr>
      <vt:lpstr>What has changed?</vt:lpstr>
      <vt:lpstr>PowerPoint Presentation</vt:lpstr>
      <vt:lpstr>PowerPoint Presentation</vt:lpstr>
      <vt:lpstr>PowerPoint Presentation</vt:lpstr>
      <vt:lpstr>Making a computation graph</vt:lpstr>
      <vt:lpstr>Making your own computation graph</vt:lpstr>
      <vt:lpstr>You’ve just built the underlying core concept of dask……</vt:lpstr>
      <vt:lpstr>Reducing the Search Space </vt:lpstr>
      <vt:lpstr>The Idea</vt:lpstr>
      <vt:lpstr>Pseudocode for network building</vt:lpstr>
      <vt:lpstr>First Version of the code</vt:lpstr>
      <vt:lpstr>Second Version</vt:lpstr>
      <vt:lpstr>What has happened to the time complexity between the two algorithms?</vt:lpstr>
      <vt:lpstr>Third Version</vt:lpstr>
      <vt:lpstr>Overview</vt:lpstr>
      <vt:lpstr>Reducing the search space</vt:lpstr>
      <vt:lpstr>Take Aways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Concepts for Coding Efficiently </dc:title>
  <dc:creator>Berrisford, Liam</dc:creator>
  <cp:lastModifiedBy>Berrisford, Liam</cp:lastModifiedBy>
  <cp:revision>43</cp:revision>
  <dcterms:created xsi:type="dcterms:W3CDTF">2023-01-17T10:13:51Z</dcterms:created>
  <dcterms:modified xsi:type="dcterms:W3CDTF">2023-02-12T11:32:27Z</dcterms:modified>
</cp:coreProperties>
</file>